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handoutMasterIdLst>
    <p:handoutMasterId r:id="rId17"/>
  </p:handoutMasterIdLst>
  <p:sldIdLst>
    <p:sldId id="263" r:id="rId2"/>
    <p:sldId id="257" r:id="rId3"/>
    <p:sldId id="259" r:id="rId4"/>
    <p:sldId id="256" r:id="rId5"/>
    <p:sldId id="265" r:id="rId6"/>
    <p:sldId id="261" r:id="rId7"/>
    <p:sldId id="266" r:id="rId8"/>
    <p:sldId id="267" r:id="rId9"/>
    <p:sldId id="268" r:id="rId10"/>
    <p:sldId id="269" r:id="rId11"/>
    <p:sldId id="270" r:id="rId12"/>
    <p:sldId id="271" r:id="rId13"/>
    <p:sldId id="272" r:id="rId14"/>
    <p:sldId id="273" r:id="rId15"/>
    <p:sldId id="274" r:id="rId1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3"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0070C0"/>
    <a:srgbClr val="4788E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BC89EF96-8CEA-46FF-86C4-4CE0E7609802}" styleName="浅色样式 3 - 强调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912C8C85-51F0-491E-9774-3900AFEF0FD7}" styleName="浅色样式 2 - 强调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2838BEF-8BB2-4498-84A7-C5851F593DF1}" styleName="中度样式 4 - 强调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showGuides="1">
      <p:cViewPr varScale="1">
        <p:scale>
          <a:sx n="74" d="100"/>
          <a:sy n="74" d="100"/>
        </p:scale>
        <p:origin x="90" y="510"/>
      </p:cViewPr>
      <p:guideLst>
        <p:guide orient="horz" pos="2183"/>
        <p:guide pos="3840"/>
      </p:guideLst>
    </p:cSldViewPr>
  </p:slideViewPr>
  <p:notesTextViewPr>
    <p:cViewPr>
      <p:scale>
        <a:sx n="3" d="2"/>
        <a:sy n="3" d="2"/>
      </p:scale>
      <p:origin x="0" y="0"/>
    </p:cViewPr>
  </p:notesTextViewPr>
  <p:notesViewPr>
    <p:cSldViewPr snapToGrid="0" showGuides="1">
      <p:cViewPr varScale="1">
        <p:scale>
          <a:sx n="81" d="100"/>
          <a:sy n="81" d="100"/>
        </p:scale>
        <p:origin x="3894"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B8DF97D2-D6CF-4F17-851C-294DD72781C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0DDCF131-C696-4DB1-BF11-6200DFABE0A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150DF8F-71B7-4315-A94A-1D813D045501}" type="datetimeFigureOut">
              <a:rPr lang="zh-CN" altLang="en-US" smtClean="0"/>
              <a:t>2018/8/1</a:t>
            </a:fld>
            <a:endParaRPr lang="zh-CN" altLang="en-US"/>
          </a:p>
        </p:txBody>
      </p:sp>
      <p:sp>
        <p:nvSpPr>
          <p:cNvPr id="4" name="页脚占位符 3">
            <a:extLst>
              <a:ext uri="{FF2B5EF4-FFF2-40B4-BE49-F238E27FC236}">
                <a16:creationId xmlns:a16="http://schemas.microsoft.com/office/drawing/2014/main" id="{5DEF4DA1-72E6-4368-BB0B-06062086108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35BEDB66-5A99-47EA-B6D5-478C6FE96E5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024160A-90F9-4CDE-8DA0-FA6AB77CC4DA}" type="slidenum">
              <a:rPr lang="zh-CN" altLang="en-US" smtClean="0"/>
              <a:t>‹#›</a:t>
            </a:fld>
            <a:endParaRPr lang="zh-CN" altLang="en-US"/>
          </a:p>
        </p:txBody>
      </p:sp>
    </p:spTree>
    <p:extLst>
      <p:ext uri="{BB962C8B-B14F-4D97-AF65-F5344CB8AC3E}">
        <p14:creationId xmlns:p14="http://schemas.microsoft.com/office/powerpoint/2010/main" val="3422478154"/>
      </p:ext>
    </p:extLst>
  </p:cSld>
  <p:clrMap bg1="lt1" tx1="dk1" bg2="lt2" tx2="dk2" accent1="accent1" accent2="accent2" accent3="accent3" accent4="accent4" accent5="accent5" accent6="accent6" hlink="hlink" folHlink="folHlink"/>
</p:handoutMaster>
</file>

<file path=ppt/media/hdphoto1.wdp>
</file>

<file path=ppt/media/image1.jpg>
</file>

<file path=ppt/media/image2.jpeg>
</file>

<file path=ppt/media/image3.png>
</file>

<file path=ppt/media/image4.png>
</file>

<file path=ppt/media/image5.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cxnSp>
        <p:nvCxnSpPr>
          <p:cNvPr id="10" name="直接连接符 9">
            <a:extLst>
              <a:ext uri="{FF2B5EF4-FFF2-40B4-BE49-F238E27FC236}">
                <a16:creationId xmlns:a16="http://schemas.microsoft.com/office/drawing/2014/main" id="{9ECA06DB-9C0A-406E-8BAE-23A969AB42BC}"/>
              </a:ext>
            </a:extLst>
          </p:cNvPr>
          <p:cNvCxnSpPr>
            <a:cxnSpLocks/>
          </p:cNvCxnSpPr>
          <p:nvPr userDrawn="1"/>
        </p:nvCxnSpPr>
        <p:spPr>
          <a:xfrm>
            <a:off x="1031506" y="562585"/>
            <a:ext cx="11160494" cy="0"/>
          </a:xfrm>
          <a:prstGeom prst="line">
            <a:avLst/>
          </a:prstGeom>
          <a:noFill/>
          <a:ln w="9525" cap="flat" cmpd="sng" algn="ctr">
            <a:solidFill>
              <a:srgbClr val="FFFFFF">
                <a:lumMod val="50000"/>
              </a:srgbClr>
            </a:solidFill>
            <a:prstDash val="solid"/>
          </a:ln>
          <a:effectLst/>
        </p:spPr>
      </p:cxnSp>
      <p:sp>
        <p:nvSpPr>
          <p:cNvPr id="11" name="文本框 31">
            <a:extLst>
              <a:ext uri="{FF2B5EF4-FFF2-40B4-BE49-F238E27FC236}">
                <a16:creationId xmlns:a16="http://schemas.microsoft.com/office/drawing/2014/main" id="{179F17AC-155D-49E0-86F2-120AABCD29DD}"/>
              </a:ext>
            </a:extLst>
          </p:cNvPr>
          <p:cNvSpPr>
            <a:spLocks noChangeArrowheads="1"/>
          </p:cNvSpPr>
          <p:nvPr userDrawn="1"/>
        </p:nvSpPr>
        <p:spPr bwMode="auto">
          <a:xfrm>
            <a:off x="1424525" y="84166"/>
            <a:ext cx="5187228" cy="466978"/>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6700" tIns="48351" rIns="96700" bIns="48351">
            <a:spAutoFit/>
          </a:bodyPr>
          <a:lstStyle/>
          <a:p>
            <a:r>
              <a:rPr lang="zh-CN" altLang="en-US" sz="2400" kern="0" dirty="0">
                <a:solidFill>
                  <a:schemeClr val="tx1">
                    <a:lumMod val="95000"/>
                    <a:lumOff val="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itchFamily="34" charset="0"/>
              </a:rPr>
              <a:t>模块化及其</a:t>
            </a:r>
            <a:r>
              <a:rPr lang="en-US" altLang="zh-CN" sz="2400" kern="0" dirty="0">
                <a:solidFill>
                  <a:schemeClr val="tx1">
                    <a:lumMod val="95000"/>
                    <a:lumOff val="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itchFamily="34" charset="0"/>
              </a:rPr>
              <a:t>C++</a:t>
            </a:r>
            <a:r>
              <a:rPr lang="zh-CN" altLang="en-US" sz="2400" kern="0" dirty="0">
                <a:solidFill>
                  <a:schemeClr val="tx1">
                    <a:lumMod val="95000"/>
                    <a:lumOff val="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itchFamily="34" charset="0"/>
              </a:rPr>
              <a:t>实现</a:t>
            </a:r>
          </a:p>
        </p:txBody>
      </p:sp>
      <p:sp>
        <p:nvSpPr>
          <p:cNvPr id="20" name="平行四边形 19">
            <a:extLst>
              <a:ext uri="{FF2B5EF4-FFF2-40B4-BE49-F238E27FC236}">
                <a16:creationId xmlns:a16="http://schemas.microsoft.com/office/drawing/2014/main" id="{20FC4AD1-4783-4C09-8EFA-5EA9C9231CE7}"/>
              </a:ext>
            </a:extLst>
          </p:cNvPr>
          <p:cNvSpPr/>
          <p:nvPr userDrawn="1"/>
        </p:nvSpPr>
        <p:spPr>
          <a:xfrm>
            <a:off x="0" y="0"/>
            <a:ext cx="1563880" cy="612698"/>
          </a:xfrm>
          <a:prstGeom prst="parallelogram">
            <a:avLst>
              <a:gd name="adj" fmla="val 61204"/>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defRPr/>
            </a:pPr>
            <a:r>
              <a:rPr lang="en-US" altLang="zh-CN" sz="2800" b="1" kern="0" dirty="0">
                <a:solidFill>
                  <a:sysClr val="window" lastClr="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rPr>
              <a:t>5.1</a:t>
            </a:r>
            <a:endParaRPr lang="zh-CN" altLang="en-US" sz="2800" b="1" kern="0" dirty="0">
              <a:solidFill>
                <a:sysClr val="window" lastClr="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2272353077"/>
      </p:ext>
    </p:extLst>
  </p:cSld>
  <p:clrMapOvr>
    <a:masterClrMapping/>
  </p:clrMapOvr>
  <p:extLst mod="1">
    <p:ext uri="{DCECCB84-F9BA-43D5-87BE-67443E8EF086}">
      <p15:sldGuideLst xmlns:p15="http://schemas.microsoft.com/office/powerpoint/2012/main">
        <p15:guide id="1" orient="horz" pos="2160" userDrawn="1">
          <p15:clr>
            <a:srgbClr val="FBAE40"/>
          </p15:clr>
        </p15:guide>
        <p15:guide id="2" pos="3817" userDrawn="1">
          <p15:clr>
            <a:srgbClr val="FBAE40"/>
          </p15:clr>
        </p15:guide>
        <p15:guide id="3" pos="325" userDrawn="1">
          <p15:clr>
            <a:srgbClr val="FBAE40"/>
          </p15:clr>
        </p15:guide>
        <p15:guide id="4" pos="7355" userDrawn="1">
          <p15:clr>
            <a:srgbClr val="FBAE40"/>
          </p15:clr>
        </p15:guide>
        <p15:guide id="5" orient="horz" pos="3997"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FA664C0-4708-4274-8B88-D02651E1272E}"/>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FE6A8869-54C4-42FB-ADC4-09B5E63866EE}"/>
              </a:ext>
            </a:extLst>
          </p:cNvPr>
          <p:cNvSpPr>
            <a:spLocks noGrp="1"/>
          </p:cNvSpPr>
          <p:nvPr>
            <p:ph type="body" orient="vert" idx="1"/>
          </p:nvPr>
        </p:nvSpPr>
        <p:spPr>
          <a:xfrm>
            <a:off x="838200" y="1825625"/>
            <a:ext cx="10515600" cy="4351338"/>
          </a:xfrm>
          <a:prstGeom prst="rect">
            <a:avLst/>
          </a:prstGeo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5AF25EB4-0CAB-472C-AA97-0DCB85816603}"/>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2018/8/1</a:t>
            </a:fld>
            <a:endParaRPr lang="zh-CN" altLang="en-US"/>
          </a:p>
        </p:txBody>
      </p:sp>
      <p:sp>
        <p:nvSpPr>
          <p:cNvPr id="5" name="页脚占位符 4">
            <a:extLst>
              <a:ext uri="{FF2B5EF4-FFF2-40B4-BE49-F238E27FC236}">
                <a16:creationId xmlns:a16="http://schemas.microsoft.com/office/drawing/2014/main" id="{A5078A48-C912-4E57-9826-74010E533EAC}"/>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id="{93E2298D-4A1A-41C7-8E04-FBBB9828DE3D}"/>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26691569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3ACEE165-C99F-4BC5-B1D8-2ABD87297293}"/>
              </a:ext>
            </a:extLst>
          </p:cNvPr>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247357CC-4D67-4D12-B588-8289BE708569}"/>
              </a:ext>
            </a:extLst>
          </p:cNvPr>
          <p:cNvSpPr>
            <a:spLocks noGrp="1"/>
          </p:cNvSpPr>
          <p:nvPr>
            <p:ph type="body" orient="vert" idx="1"/>
          </p:nvPr>
        </p:nvSpPr>
        <p:spPr>
          <a:xfrm>
            <a:off x="838200" y="365125"/>
            <a:ext cx="7734300" cy="5811838"/>
          </a:xfrm>
          <a:prstGeom prst="rect">
            <a:avLst/>
          </a:prstGeo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B78F7E54-A6D9-45FA-B96E-3E6D117F0313}"/>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2018/8/1</a:t>
            </a:fld>
            <a:endParaRPr lang="zh-CN" altLang="en-US"/>
          </a:p>
        </p:txBody>
      </p:sp>
      <p:sp>
        <p:nvSpPr>
          <p:cNvPr id="5" name="页脚占位符 4">
            <a:extLst>
              <a:ext uri="{FF2B5EF4-FFF2-40B4-BE49-F238E27FC236}">
                <a16:creationId xmlns:a16="http://schemas.microsoft.com/office/drawing/2014/main" id="{20DB2A4C-3A35-44D5-A590-413D5F5D3055}"/>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id="{C3ED3844-BBB2-4E2F-B858-D7DE82E1991C}"/>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9023462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CF39A3B-FC85-41D9-8F77-AC07EE1B6992}"/>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3EC0E94F-C6DA-460C-BF56-BEC9CE3D09C3}"/>
              </a:ext>
            </a:extLst>
          </p:cNvPr>
          <p:cNvSpPr>
            <a:spLocks noGrp="1"/>
          </p:cNvSpPr>
          <p:nvPr>
            <p:ph idx="1"/>
          </p:nvPr>
        </p:nvSpPr>
        <p:spPr>
          <a:xfrm>
            <a:off x="838200" y="1825625"/>
            <a:ext cx="10515600" cy="435133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B21911E2-F38C-4312-BAD1-019BB0D08084}"/>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2018/8/1</a:t>
            </a:fld>
            <a:endParaRPr lang="zh-CN" altLang="en-US"/>
          </a:p>
        </p:txBody>
      </p:sp>
      <p:sp>
        <p:nvSpPr>
          <p:cNvPr id="5" name="页脚占位符 4">
            <a:extLst>
              <a:ext uri="{FF2B5EF4-FFF2-40B4-BE49-F238E27FC236}">
                <a16:creationId xmlns:a16="http://schemas.microsoft.com/office/drawing/2014/main" id="{68D53949-1ED4-40F1-A37D-65C867C35855}"/>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id="{0DFEA683-CF7E-4A55-BA6E-39BAC7736675}"/>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21526538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9ED2B9E-55D5-4965-88D0-8E13985A92CB}"/>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9E97902C-B5AE-4F6E-8BA5-B379A261F3A2}"/>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335FF81D-E16A-45DC-9E78-E91C9F8C36EC}"/>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2018/8/1</a:t>
            </a:fld>
            <a:endParaRPr lang="zh-CN" altLang="en-US"/>
          </a:p>
        </p:txBody>
      </p:sp>
      <p:sp>
        <p:nvSpPr>
          <p:cNvPr id="5" name="页脚占位符 4">
            <a:extLst>
              <a:ext uri="{FF2B5EF4-FFF2-40B4-BE49-F238E27FC236}">
                <a16:creationId xmlns:a16="http://schemas.microsoft.com/office/drawing/2014/main" id="{4772C5E8-AE24-42CA-B854-4D0F13943732}"/>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id="{EC84774F-FBE2-421A-B802-4B848B29CF05}"/>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23950378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6820A58-606F-4CD7-B944-66A3D1985935}"/>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3EF84779-C874-47AA-928B-2A62A79EC0AE}"/>
              </a:ext>
            </a:extLst>
          </p:cNvPr>
          <p:cNvSpPr>
            <a:spLocks noGrp="1"/>
          </p:cNvSpPr>
          <p:nvPr>
            <p:ph sz="half" idx="1"/>
          </p:nvPr>
        </p:nvSpPr>
        <p:spPr>
          <a:xfrm>
            <a:off x="838200" y="1825625"/>
            <a:ext cx="5181600" cy="435133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5062B211-6089-4CF1-A0D5-1B8728B16DEF}"/>
              </a:ext>
            </a:extLst>
          </p:cNvPr>
          <p:cNvSpPr>
            <a:spLocks noGrp="1"/>
          </p:cNvSpPr>
          <p:nvPr>
            <p:ph sz="half" idx="2"/>
          </p:nvPr>
        </p:nvSpPr>
        <p:spPr>
          <a:xfrm>
            <a:off x="6172200" y="1825625"/>
            <a:ext cx="5181600" cy="435133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0175A0C0-0102-42AF-9B56-4B8CAD3741FE}"/>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2018/8/1</a:t>
            </a:fld>
            <a:endParaRPr lang="zh-CN" altLang="en-US"/>
          </a:p>
        </p:txBody>
      </p:sp>
      <p:sp>
        <p:nvSpPr>
          <p:cNvPr id="6" name="页脚占位符 5">
            <a:extLst>
              <a:ext uri="{FF2B5EF4-FFF2-40B4-BE49-F238E27FC236}">
                <a16:creationId xmlns:a16="http://schemas.microsoft.com/office/drawing/2014/main" id="{57F4D892-E1B8-4EFD-9FD5-DEF75BBC9620}"/>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a:extLst>
              <a:ext uri="{FF2B5EF4-FFF2-40B4-BE49-F238E27FC236}">
                <a16:creationId xmlns:a16="http://schemas.microsoft.com/office/drawing/2014/main" id="{16FAC0CC-11D3-420A-ABA8-0E461D983101}"/>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11448678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A43B81C-A105-4974-A70D-7BCA56563F28}"/>
              </a:ext>
            </a:extLst>
          </p:cNvPr>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B1E7A76B-215E-4AD7-B9CD-438797CD5A60}"/>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51C8DD7E-C15A-480A-B36D-8917ED5BAE15}"/>
              </a:ext>
            </a:extLst>
          </p:cNvPr>
          <p:cNvSpPr>
            <a:spLocks noGrp="1"/>
          </p:cNvSpPr>
          <p:nvPr>
            <p:ph sz="half" idx="2"/>
          </p:nvPr>
        </p:nvSpPr>
        <p:spPr>
          <a:xfrm>
            <a:off x="839788" y="2505075"/>
            <a:ext cx="5157787" cy="368458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52FCE2E3-625A-4C2E-8CA6-3810D23DE8C8}"/>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5E15C763-5611-45C1-A176-D3223C701641}"/>
              </a:ext>
            </a:extLst>
          </p:cNvPr>
          <p:cNvSpPr>
            <a:spLocks noGrp="1"/>
          </p:cNvSpPr>
          <p:nvPr>
            <p:ph sz="quarter" idx="4"/>
          </p:nvPr>
        </p:nvSpPr>
        <p:spPr>
          <a:xfrm>
            <a:off x="6172200" y="2505075"/>
            <a:ext cx="5183188" cy="368458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4264147E-189A-494C-963E-9B5A20FC2023}"/>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2018/8/1</a:t>
            </a:fld>
            <a:endParaRPr lang="zh-CN" altLang="en-US"/>
          </a:p>
        </p:txBody>
      </p:sp>
      <p:sp>
        <p:nvSpPr>
          <p:cNvPr id="8" name="页脚占位符 7">
            <a:extLst>
              <a:ext uri="{FF2B5EF4-FFF2-40B4-BE49-F238E27FC236}">
                <a16:creationId xmlns:a16="http://schemas.microsoft.com/office/drawing/2014/main" id="{CC8D3AE6-F97E-41E3-89C0-376F7F40790A}"/>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a:extLst>
              <a:ext uri="{FF2B5EF4-FFF2-40B4-BE49-F238E27FC236}">
                <a16:creationId xmlns:a16="http://schemas.microsoft.com/office/drawing/2014/main" id="{D8D16699-0782-4EC2-8113-2164F856635D}"/>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20325132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58CDD7B-4466-4809-AF96-C4E862230F1C}"/>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D5566CB6-0B8C-4580-A543-2267D58FE27C}"/>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2018/8/1</a:t>
            </a:fld>
            <a:endParaRPr lang="zh-CN" altLang="en-US"/>
          </a:p>
        </p:txBody>
      </p:sp>
      <p:sp>
        <p:nvSpPr>
          <p:cNvPr id="4" name="页脚占位符 3">
            <a:extLst>
              <a:ext uri="{FF2B5EF4-FFF2-40B4-BE49-F238E27FC236}">
                <a16:creationId xmlns:a16="http://schemas.microsoft.com/office/drawing/2014/main" id="{35DD76C4-B7E4-4AED-9EC6-A28B2E0F790A}"/>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a:extLst>
              <a:ext uri="{FF2B5EF4-FFF2-40B4-BE49-F238E27FC236}">
                <a16:creationId xmlns:a16="http://schemas.microsoft.com/office/drawing/2014/main" id="{FABDD217-2C4A-4F73-A47C-1A156867AA3F}"/>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42405728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99425AE1-EA6B-42BE-90F5-32056E95EC43}"/>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2018/8/1</a:t>
            </a:fld>
            <a:endParaRPr lang="zh-CN" altLang="en-US"/>
          </a:p>
        </p:txBody>
      </p:sp>
      <p:sp>
        <p:nvSpPr>
          <p:cNvPr id="3" name="页脚占位符 2">
            <a:extLst>
              <a:ext uri="{FF2B5EF4-FFF2-40B4-BE49-F238E27FC236}">
                <a16:creationId xmlns:a16="http://schemas.microsoft.com/office/drawing/2014/main" id="{796A4EE7-25C0-4888-BB72-6542100A6ED3}"/>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a:extLst>
              <a:ext uri="{FF2B5EF4-FFF2-40B4-BE49-F238E27FC236}">
                <a16:creationId xmlns:a16="http://schemas.microsoft.com/office/drawing/2014/main" id="{3A9D8B36-52A9-427D-9F8E-7CB47C69A945}"/>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37615488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ED159F7-212C-4571-9A9E-FCE93D90153B}"/>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D177DE64-F0F4-4907-8E21-CABE908DE83E}"/>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78EA4D79-6FAC-4561-85B2-5EA847F92A9E}"/>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9273346C-746A-4807-BAD2-917AFDDDB290}"/>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2018/8/1</a:t>
            </a:fld>
            <a:endParaRPr lang="zh-CN" altLang="en-US"/>
          </a:p>
        </p:txBody>
      </p:sp>
      <p:sp>
        <p:nvSpPr>
          <p:cNvPr id="6" name="页脚占位符 5">
            <a:extLst>
              <a:ext uri="{FF2B5EF4-FFF2-40B4-BE49-F238E27FC236}">
                <a16:creationId xmlns:a16="http://schemas.microsoft.com/office/drawing/2014/main" id="{26B49D09-43A6-43CE-A6D9-E231AF2F9A23}"/>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a:extLst>
              <a:ext uri="{FF2B5EF4-FFF2-40B4-BE49-F238E27FC236}">
                <a16:creationId xmlns:a16="http://schemas.microsoft.com/office/drawing/2014/main" id="{2A14739D-B759-44FA-BDF3-194DC2363DE4}"/>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4330970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47EA38F-ED3D-4E29-8274-143719EFBBD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C25BD589-7A7D-4FAC-923B-D3073D64639C}"/>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687DD179-E70A-4DA9-A1B3-161E285B98AA}"/>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54C238EE-2D4E-4C43-BDE1-79E0EFB2E33C}"/>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2018/8/1</a:t>
            </a:fld>
            <a:endParaRPr lang="zh-CN" altLang="en-US"/>
          </a:p>
        </p:txBody>
      </p:sp>
      <p:sp>
        <p:nvSpPr>
          <p:cNvPr id="6" name="页脚占位符 5">
            <a:extLst>
              <a:ext uri="{FF2B5EF4-FFF2-40B4-BE49-F238E27FC236}">
                <a16:creationId xmlns:a16="http://schemas.microsoft.com/office/drawing/2014/main" id="{5C2A9524-8D98-417D-A1DA-8BA6ED4A0F8C}"/>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a:extLst>
              <a:ext uri="{FF2B5EF4-FFF2-40B4-BE49-F238E27FC236}">
                <a16:creationId xmlns:a16="http://schemas.microsoft.com/office/drawing/2014/main" id="{5AE7D94D-D40B-4438-BE50-B8501877C5C0}"/>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7296120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ED1EA5E8-6A3E-4F9D-B9E7-BFA1076DF34B}"/>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0" y="0"/>
            <a:ext cx="12207240" cy="6858000"/>
          </a:xfrm>
          <a:prstGeom prst="rect">
            <a:avLst/>
          </a:prstGeom>
        </p:spPr>
      </p:pic>
    </p:spTree>
    <p:extLst>
      <p:ext uri="{BB962C8B-B14F-4D97-AF65-F5344CB8AC3E}">
        <p14:creationId xmlns:p14="http://schemas.microsoft.com/office/powerpoint/2010/main" val="32472404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7.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id="{9D84E549-B547-4D49-98E3-A28742A8BF06}"/>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11790" t="2856" r="11790" b="18242"/>
          <a:stretch/>
        </p:blipFill>
        <p:spPr>
          <a:xfrm>
            <a:off x="0" y="1"/>
            <a:ext cx="12192000" cy="6858000"/>
          </a:xfrm>
          <a:prstGeom prst="rect">
            <a:avLst/>
          </a:prstGeom>
        </p:spPr>
      </p:pic>
      <p:pic>
        <p:nvPicPr>
          <p:cNvPr id="3" name="图片 2" descr="c2c33e6a32bc9ec118dfac6d875d8fcb">
            <a:extLst>
              <a:ext uri="{FF2B5EF4-FFF2-40B4-BE49-F238E27FC236}">
                <a16:creationId xmlns:a16="http://schemas.microsoft.com/office/drawing/2014/main" id="{72707068-5C65-44E2-8F9E-5C5FD6D1EE17}"/>
              </a:ext>
            </a:extLst>
          </p:cNvPr>
          <p:cNvPicPr>
            <a:picLocks noChangeAspect="1"/>
          </p:cNvPicPr>
          <p:nvPr/>
        </p:nvPicPr>
        <p:blipFill>
          <a:blip r:embed="rId3">
            <a:duotone>
              <a:schemeClr val="bg2">
                <a:shade val="45000"/>
                <a:satMod val="135000"/>
              </a:schemeClr>
              <a:prstClr val="white"/>
            </a:duotone>
            <a:extLst>
              <a:ext uri="{BEBA8EAE-BF5A-486C-A8C5-ECC9F3942E4B}">
                <a14:imgProps xmlns:a14="http://schemas.microsoft.com/office/drawing/2010/main">
                  <a14:imgLayer r:embed="rId4">
                    <a14:imgEffect>
                      <a14:colorTemperature colorTemp="4700"/>
                    </a14:imgEffect>
                  </a14:imgLayer>
                </a14:imgProps>
              </a:ext>
            </a:extLst>
          </a:blip>
          <a:stretch>
            <a:fillRect/>
          </a:stretch>
        </p:blipFill>
        <p:spPr>
          <a:xfrm>
            <a:off x="1659356" y="932344"/>
            <a:ext cx="8873288" cy="4992106"/>
          </a:xfrm>
          <a:prstGeom prst="rect">
            <a:avLst/>
          </a:prstGeom>
        </p:spPr>
      </p:pic>
      <p:sp>
        <p:nvSpPr>
          <p:cNvPr id="4" name="文本框 3">
            <a:extLst>
              <a:ext uri="{FF2B5EF4-FFF2-40B4-BE49-F238E27FC236}">
                <a16:creationId xmlns:a16="http://schemas.microsoft.com/office/drawing/2014/main" id="{6F941A70-3CF9-474B-9082-9F1B6EE9B7BE}"/>
              </a:ext>
            </a:extLst>
          </p:cNvPr>
          <p:cNvSpPr txBox="1"/>
          <p:nvPr/>
        </p:nvSpPr>
        <p:spPr>
          <a:xfrm>
            <a:off x="2398851" y="2423777"/>
            <a:ext cx="7103274" cy="2246769"/>
          </a:xfrm>
          <a:prstGeom prst="rect">
            <a:avLst/>
          </a:prstGeom>
          <a:noFill/>
        </p:spPr>
        <p:txBody>
          <a:bodyPr wrap="square" rtlCol="0">
            <a:spAutoFit/>
          </a:bodyPr>
          <a:lstStyle/>
          <a:p>
            <a:pPr algn="ctr"/>
            <a:r>
              <a:rPr lang="zh-CN" altLang="en-US" sz="6000" b="1" dirty="0" smtClean="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rPr>
              <a:t>模块化</a:t>
            </a:r>
            <a:endParaRPr lang="en-US" altLang="zh-CN" sz="6000" b="1" dirty="0" smtClean="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endParaRPr>
          </a:p>
          <a:p>
            <a:pPr algn="ctr"/>
            <a:r>
              <a:rPr lang="zh-CN" altLang="en-US" sz="6000" b="1" dirty="0" smtClean="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rPr>
              <a:t>及其</a:t>
            </a:r>
            <a:r>
              <a:rPr lang="en-US" altLang="zh-CN" sz="6000" b="1" dirty="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rPr>
              <a:t>C++</a:t>
            </a:r>
            <a:r>
              <a:rPr lang="zh-CN" altLang="en-US" sz="6000" b="1" dirty="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rPr>
              <a:t>实现</a:t>
            </a:r>
          </a:p>
          <a:p>
            <a:pPr algn="ctr"/>
            <a:endParaRPr lang="zh-CN" altLang="en-US" sz="2000" dirty="0">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30349852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strVal val="#ppt_h"/>
                                          </p:val>
                                        </p:tav>
                                        <p:tav tm="100000">
                                          <p:val>
                                            <p:strVal val="#ppt_h"/>
                                          </p:val>
                                        </p:tav>
                                      </p:tavLst>
                                    </p:anim>
                                  </p:childTnLst>
                                </p:cTn>
                              </p:par>
                            </p:childTnLst>
                          </p:cTn>
                        </p:par>
                        <p:par>
                          <p:cTn id="9" fill="hold">
                            <p:stCondLst>
                              <p:cond delay="500"/>
                            </p:stCondLst>
                            <p:childTnLst>
                              <p:par>
                                <p:cTn id="10" presetID="16" presetClass="entr" presetSubtype="37" fill="hold" grpId="0" nodeType="after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arn(outVertical)">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a:extLst>
              <a:ext uri="{FF2B5EF4-FFF2-40B4-BE49-F238E27FC236}">
                <a16:creationId xmlns:a16="http://schemas.microsoft.com/office/drawing/2014/main" id="{C3BF449C-2159-4109-AF04-46ED7E04333F}"/>
              </a:ext>
            </a:extLst>
          </p:cNvPr>
          <p:cNvGrpSpPr/>
          <p:nvPr/>
        </p:nvGrpSpPr>
        <p:grpSpPr>
          <a:xfrm>
            <a:off x="2982045" y="2113648"/>
            <a:ext cx="6227910" cy="4012631"/>
            <a:chOff x="1030477" y="2720817"/>
            <a:chExt cx="4005979" cy="2310388"/>
          </a:xfrm>
        </p:grpSpPr>
        <p:pic>
          <p:nvPicPr>
            <p:cNvPr id="48" name="图形 47">
              <a:extLst>
                <a:ext uri="{FF2B5EF4-FFF2-40B4-BE49-F238E27FC236}">
                  <a16:creationId xmlns:a16="http://schemas.microsoft.com/office/drawing/2014/main" id="{FC151AC9-2991-4E64-880E-0B0D783B4A8B}"/>
                </a:ext>
              </a:extLst>
            </p:cNvPr>
            <p:cNvPicPr>
              <a:picLocks noChangeAspect="1"/>
            </p:cNvPicPr>
            <p:nvPr/>
          </p:nvPicPr>
          <p:blipFill>
            <a:blip r:embed="rId2">
              <a:extLst>
                <a:ext uri="{96DAC541-7B7A-43D3-8B79-37D633B846F1}">
                  <asvg:svgBlip xmlns:asvg="http://schemas.microsoft.com/office/drawing/2016/SVG/main" xmlns="" r:embed="rId3"/>
                </a:ext>
              </a:extLst>
            </a:blip>
            <a:stretch>
              <a:fillRect/>
            </a:stretch>
          </p:blipFill>
          <p:spPr>
            <a:xfrm>
              <a:off x="1030477" y="2720817"/>
              <a:ext cx="4005979" cy="2188553"/>
            </a:xfrm>
            <a:prstGeom prst="rect">
              <a:avLst/>
            </a:prstGeom>
          </p:spPr>
        </p:pic>
        <p:sp>
          <p:nvSpPr>
            <p:cNvPr id="29" name="Rectangle 3">
              <a:extLst>
                <a:ext uri="{FF2B5EF4-FFF2-40B4-BE49-F238E27FC236}">
                  <a16:creationId xmlns:a16="http://schemas.microsoft.com/office/drawing/2014/main" id="{612E42B2-D02A-4B35-8F49-4CFD3386BAEC}"/>
                </a:ext>
              </a:extLst>
            </p:cNvPr>
            <p:cNvSpPr txBox="1">
              <a:spLocks noChangeArrowheads="1"/>
            </p:cNvSpPr>
            <p:nvPr/>
          </p:nvSpPr>
          <p:spPr>
            <a:xfrm>
              <a:off x="1509068" y="2870966"/>
              <a:ext cx="3331973" cy="216023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0"/>
                </a:spcBef>
                <a:buClr>
                  <a:srgbClr val="7030A0"/>
                </a:buClr>
                <a:buNone/>
              </a:pP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int Fac(int n)</a:t>
              </a:r>
            </a:p>
            <a:p>
              <a:pPr marL="0" indent="0">
                <a:lnSpc>
                  <a:spcPct val="120000"/>
                </a:lnSpc>
                <a:spcBef>
                  <a:spcPts val="0"/>
                </a:spcBef>
                <a:buClr>
                  <a:srgbClr val="7030A0"/>
                </a:buClr>
                <a:buNone/>
              </a:pP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p>
            <a:p>
              <a:pPr marL="0" indent="0">
                <a:lnSpc>
                  <a:spcPct val="120000"/>
                </a:lnSpc>
                <a:spcBef>
                  <a:spcPts val="0"/>
                </a:spcBef>
                <a:buClr>
                  <a:srgbClr val="7030A0"/>
                </a:buClr>
                <a:buNone/>
              </a:pP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int J=1, </a:t>
              </a:r>
              <a:r>
                <a:rPr lang="en-US" altLang="zh-CN" sz="24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i</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p>
            <a:p>
              <a:pPr marL="0" indent="0">
                <a:lnSpc>
                  <a:spcPct val="120000"/>
                </a:lnSpc>
                <a:spcBef>
                  <a:spcPts val="0"/>
                </a:spcBef>
                <a:buClr>
                  <a:srgbClr val="7030A0"/>
                </a:buClr>
                <a:buNone/>
              </a:pP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for (</a:t>
              </a:r>
              <a:r>
                <a:rPr lang="en-US" altLang="zh-CN" sz="24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i</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=2; </a:t>
              </a:r>
              <a:r>
                <a:rPr lang="en-US" altLang="zh-CN" sz="24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i</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&lt;=n; </a:t>
              </a:r>
              <a:r>
                <a:rPr lang="en-US" altLang="zh-CN" sz="24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i</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p>
            <a:p>
              <a:pPr marL="0" indent="0">
                <a:lnSpc>
                  <a:spcPct val="120000"/>
                </a:lnSpc>
                <a:spcBef>
                  <a:spcPts val="0"/>
                </a:spcBef>
                <a:buClr>
                  <a:srgbClr val="7030A0"/>
                </a:buClr>
                <a:buNone/>
              </a:pP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J=J*i;</a:t>
              </a:r>
            </a:p>
            <a:p>
              <a:pPr marL="0" indent="0">
                <a:lnSpc>
                  <a:spcPct val="120000"/>
                </a:lnSpc>
                <a:spcBef>
                  <a:spcPts val="0"/>
                </a:spcBef>
                <a:buClr>
                  <a:srgbClr val="7030A0"/>
                </a:buClr>
                <a:buNone/>
              </a:pP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return J;</a:t>
              </a:r>
            </a:p>
            <a:p>
              <a:pPr marL="0" indent="0">
                <a:lnSpc>
                  <a:spcPct val="120000"/>
                </a:lnSpc>
                <a:spcBef>
                  <a:spcPts val="0"/>
                </a:spcBef>
                <a:buClr>
                  <a:srgbClr val="7030A0"/>
                </a:buClr>
                <a:buNone/>
              </a:pP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p>
          </p:txBody>
        </p:sp>
      </p:grpSp>
      <p:grpSp>
        <p:nvGrpSpPr>
          <p:cNvPr id="55" name="组合 54">
            <a:extLst>
              <a:ext uri="{FF2B5EF4-FFF2-40B4-BE49-F238E27FC236}">
                <a16:creationId xmlns:a16="http://schemas.microsoft.com/office/drawing/2014/main" id="{694B01CD-4428-45ED-A6D0-F2CF4275364B}"/>
              </a:ext>
            </a:extLst>
          </p:cNvPr>
          <p:cNvGrpSpPr/>
          <p:nvPr/>
        </p:nvGrpSpPr>
        <p:grpSpPr>
          <a:xfrm>
            <a:off x="679948" y="1028702"/>
            <a:ext cx="6683378" cy="539885"/>
            <a:chOff x="679948" y="1028702"/>
            <a:chExt cx="6208886" cy="539885"/>
          </a:xfrm>
        </p:grpSpPr>
        <p:sp>
          <p:nvSpPr>
            <p:cNvPr id="27" name="矩形 26">
              <a:extLst>
                <a:ext uri="{FF2B5EF4-FFF2-40B4-BE49-F238E27FC236}">
                  <a16:creationId xmlns:a16="http://schemas.microsoft.com/office/drawing/2014/main" id="{A502DCA3-6C7B-4DE6-8F31-6A1F7ACF7006}"/>
                </a:ext>
              </a:extLst>
            </p:cNvPr>
            <p:cNvSpPr/>
            <p:nvPr/>
          </p:nvSpPr>
          <p:spPr>
            <a:xfrm>
              <a:off x="749029" y="1070043"/>
              <a:ext cx="5535039" cy="437745"/>
            </a:xfrm>
            <a:prstGeom prst="rect">
              <a:avLst/>
            </a:prstGeom>
            <a:noFill/>
            <a:ln w="127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8" name="流程图: 手动输入 27">
              <a:extLst>
                <a:ext uri="{FF2B5EF4-FFF2-40B4-BE49-F238E27FC236}">
                  <a16:creationId xmlns:a16="http://schemas.microsoft.com/office/drawing/2014/main" id="{F3A73FE8-4BED-4877-BFC1-DD4C2A891F33}"/>
                </a:ext>
              </a:extLst>
            </p:cNvPr>
            <p:cNvSpPr/>
            <p:nvPr/>
          </p:nvSpPr>
          <p:spPr>
            <a:xfrm rot="5400000">
              <a:off x="1135003" y="642726"/>
              <a:ext cx="539885" cy="1311837"/>
            </a:xfrm>
            <a:prstGeom prst="flowChartManualInput">
              <a:avLst/>
            </a:prstGeom>
            <a:solidFill>
              <a:srgbClr val="0070C0"/>
            </a:solidFill>
            <a:ln>
              <a:solidFill>
                <a:srgbClr val="4788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0" name="文本框 29">
              <a:extLst>
                <a:ext uri="{FF2B5EF4-FFF2-40B4-BE49-F238E27FC236}">
                  <a16:creationId xmlns:a16="http://schemas.microsoft.com/office/drawing/2014/main" id="{EB7AC5B5-E21F-4411-B7A1-666596D59722}"/>
                </a:ext>
              </a:extLst>
            </p:cNvPr>
            <p:cNvSpPr txBox="1"/>
            <p:nvPr/>
          </p:nvSpPr>
          <p:spPr>
            <a:xfrm>
              <a:off x="679948" y="1075307"/>
              <a:ext cx="1187764" cy="461665"/>
            </a:xfrm>
            <a:prstGeom prst="rect">
              <a:avLst/>
            </a:prstGeom>
            <a:noFill/>
          </p:spPr>
          <p:txBody>
            <a:bodyPr wrap="square" rtlCol="0">
              <a:spAutoFit/>
            </a:bodyPr>
            <a:lstStyle/>
            <a:p>
              <a:r>
                <a:rPr lang="en-US" altLang="zh-CN" sz="2400" dirty="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2400" dirty="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rPr>
                <a:t>例</a:t>
              </a:r>
              <a:r>
                <a:rPr lang="en-US" altLang="zh-CN" sz="2400" dirty="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rPr>
                <a:t>2】</a:t>
              </a:r>
              <a:endParaRPr lang="zh-CN" altLang="en-US" sz="2400" dirty="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1" name="文本框 30">
              <a:extLst>
                <a:ext uri="{FF2B5EF4-FFF2-40B4-BE49-F238E27FC236}">
                  <a16:creationId xmlns:a16="http://schemas.microsoft.com/office/drawing/2014/main" id="{09074E22-F355-46D6-BA93-27EB36183D86}"/>
                </a:ext>
              </a:extLst>
            </p:cNvPr>
            <p:cNvSpPr txBox="1"/>
            <p:nvPr/>
          </p:nvSpPr>
          <p:spPr>
            <a:xfrm>
              <a:off x="1936791" y="1088150"/>
              <a:ext cx="4952043" cy="461665"/>
            </a:xfrm>
            <a:prstGeom prst="rect">
              <a:avLst/>
            </a:prstGeom>
            <a:noFill/>
          </p:spPr>
          <p:txBody>
            <a:bodyPr wrap="square" rtlCol="0">
              <a:spAutoFit/>
            </a:bodyPr>
            <a:lstStyle/>
            <a:p>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定义</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Fac()</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函数，实现求</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n</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！功能。</a:t>
              </a:r>
            </a:p>
          </p:txBody>
        </p:sp>
        <p:grpSp>
          <p:nvGrpSpPr>
            <p:cNvPr id="40" name="组合 39">
              <a:extLst>
                <a:ext uri="{FF2B5EF4-FFF2-40B4-BE49-F238E27FC236}">
                  <a16:creationId xmlns:a16="http://schemas.microsoft.com/office/drawing/2014/main" id="{9346E6FE-E26E-4251-B852-F58BE2B7F4D7}"/>
                </a:ext>
              </a:extLst>
            </p:cNvPr>
            <p:cNvGrpSpPr/>
            <p:nvPr/>
          </p:nvGrpSpPr>
          <p:grpSpPr>
            <a:xfrm>
              <a:off x="6163307" y="1041429"/>
              <a:ext cx="152814" cy="165397"/>
              <a:chOff x="6181413" y="1023323"/>
              <a:chExt cx="152814" cy="165397"/>
            </a:xfrm>
          </p:grpSpPr>
          <p:cxnSp>
            <p:nvCxnSpPr>
              <p:cNvPr id="33" name="直接连接符 32">
                <a:extLst>
                  <a:ext uri="{FF2B5EF4-FFF2-40B4-BE49-F238E27FC236}">
                    <a16:creationId xmlns:a16="http://schemas.microsoft.com/office/drawing/2014/main" id="{CCD2E9E5-3F54-4E8B-B724-092752BA845E}"/>
                  </a:ext>
                </a:extLst>
              </p:cNvPr>
              <p:cNvCxnSpPr>
                <a:cxnSpLocks/>
              </p:cNvCxnSpPr>
              <p:nvPr/>
            </p:nvCxnSpPr>
            <p:spPr>
              <a:xfrm>
                <a:off x="6181413" y="1028702"/>
                <a:ext cx="152814" cy="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E2070238-FCF2-4E98-94C0-B14919A0C4C7}"/>
                  </a:ext>
                </a:extLst>
              </p:cNvPr>
              <p:cNvCxnSpPr>
                <a:cxnSpLocks/>
              </p:cNvCxnSpPr>
              <p:nvPr/>
            </p:nvCxnSpPr>
            <p:spPr>
              <a:xfrm>
                <a:off x="6332434" y="1023323"/>
                <a:ext cx="0" cy="165397"/>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41" name="组合 40">
              <a:extLst>
                <a:ext uri="{FF2B5EF4-FFF2-40B4-BE49-F238E27FC236}">
                  <a16:creationId xmlns:a16="http://schemas.microsoft.com/office/drawing/2014/main" id="{F09033D1-E306-4CF9-9216-CC538E99DCC0}"/>
                </a:ext>
              </a:extLst>
            </p:cNvPr>
            <p:cNvGrpSpPr/>
            <p:nvPr/>
          </p:nvGrpSpPr>
          <p:grpSpPr>
            <a:xfrm rot="5400000">
              <a:off x="6149843" y="1381229"/>
              <a:ext cx="152814" cy="165397"/>
              <a:chOff x="6186411" y="1028702"/>
              <a:chExt cx="152814" cy="165397"/>
            </a:xfrm>
          </p:grpSpPr>
          <p:cxnSp>
            <p:nvCxnSpPr>
              <p:cNvPr id="42" name="直接连接符 41">
                <a:extLst>
                  <a:ext uri="{FF2B5EF4-FFF2-40B4-BE49-F238E27FC236}">
                    <a16:creationId xmlns:a16="http://schemas.microsoft.com/office/drawing/2014/main" id="{1E191762-EF40-4E3B-88F3-8E10861426B4}"/>
                  </a:ext>
                </a:extLst>
              </p:cNvPr>
              <p:cNvCxnSpPr>
                <a:cxnSpLocks/>
              </p:cNvCxnSpPr>
              <p:nvPr/>
            </p:nvCxnSpPr>
            <p:spPr>
              <a:xfrm>
                <a:off x="6186411" y="1028702"/>
                <a:ext cx="152814" cy="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43" name="直接连接符 42">
                <a:extLst>
                  <a:ext uri="{FF2B5EF4-FFF2-40B4-BE49-F238E27FC236}">
                    <a16:creationId xmlns:a16="http://schemas.microsoft.com/office/drawing/2014/main" id="{CB40C066-AA6A-4362-8F61-8E52A837CA8D}"/>
                  </a:ext>
                </a:extLst>
              </p:cNvPr>
              <p:cNvCxnSpPr>
                <a:cxnSpLocks/>
              </p:cNvCxnSpPr>
              <p:nvPr/>
            </p:nvCxnSpPr>
            <p:spPr>
              <a:xfrm>
                <a:off x="6332434" y="1028702"/>
                <a:ext cx="0" cy="165397"/>
              </a:xfrm>
              <a:prstGeom prst="line">
                <a:avLst/>
              </a:prstGeom>
              <a:ln w="12700"/>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278224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55"/>
                                        </p:tgtEl>
                                        <p:attrNameLst>
                                          <p:attrName>style.visibility</p:attrName>
                                        </p:attrNameLst>
                                      </p:cBhvr>
                                      <p:to>
                                        <p:strVal val="visible"/>
                                      </p:to>
                                    </p:set>
                                    <p:animEffect transition="in" filter="wipe(left)">
                                      <p:cBhvr>
                                        <p:cTn id="7" dur="500"/>
                                        <p:tgtEl>
                                          <p:spTgt spid="55"/>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p:cTn id="11" dur="500" fill="hold"/>
                                        <p:tgtEl>
                                          <p:spTgt spid="13"/>
                                        </p:tgtEl>
                                        <p:attrNameLst>
                                          <p:attrName>ppt_w</p:attrName>
                                        </p:attrNameLst>
                                      </p:cBhvr>
                                      <p:tavLst>
                                        <p:tav tm="0">
                                          <p:val>
                                            <p:fltVal val="0"/>
                                          </p:val>
                                        </p:tav>
                                        <p:tav tm="100000">
                                          <p:val>
                                            <p:strVal val="#ppt_w"/>
                                          </p:val>
                                        </p:tav>
                                      </p:tavLst>
                                    </p:anim>
                                    <p:anim calcmode="lin" valueType="num">
                                      <p:cBhvr>
                                        <p:cTn id="12" dur="500" fill="hold"/>
                                        <p:tgtEl>
                                          <p:spTgt spid="13"/>
                                        </p:tgtEl>
                                        <p:attrNameLst>
                                          <p:attrName>ppt_h</p:attrName>
                                        </p:attrNameLst>
                                      </p:cBhvr>
                                      <p:tavLst>
                                        <p:tav tm="0">
                                          <p:val>
                                            <p:fltVal val="0"/>
                                          </p:val>
                                        </p:tav>
                                        <p:tav tm="100000">
                                          <p:val>
                                            <p:strVal val="#ppt_h"/>
                                          </p:val>
                                        </p:tav>
                                      </p:tavLst>
                                    </p:anim>
                                    <p:animEffect transition="in" filter="fade">
                                      <p:cBhvr>
                                        <p:cTn id="13"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1F14BD27-2465-4F77-9426-79D1D026E0A6}"/>
              </a:ext>
            </a:extLst>
          </p:cNvPr>
          <p:cNvSpPr/>
          <p:nvPr/>
        </p:nvSpPr>
        <p:spPr>
          <a:xfrm>
            <a:off x="2791085" y="2304862"/>
            <a:ext cx="6524093" cy="2939266"/>
          </a:xfrm>
          <a:prstGeom prst="rect">
            <a:avLst/>
          </a:prstGeom>
        </p:spPr>
        <p:txBody>
          <a:bodyPr wrap="square">
            <a:spAutoFit/>
          </a:bodyPr>
          <a:lstStyle/>
          <a:p>
            <a:pPr marL="360000" indent="-452438">
              <a:lnSpc>
                <a:spcPct val="125000"/>
              </a:lnSpc>
              <a:spcBef>
                <a:spcPts val="600"/>
              </a:spcBef>
            </a:pP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C++</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程序是从主函数</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main()</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开始执行，当执行到函数调用语句时，就会跳转去执行被调用的函数代码，该函数被执行后又会返回到调用它的函数。被调用的函数也可以调用其他函数。对一个已经定义了的函数调用格式为</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p>
          <a:p>
            <a:pPr marL="360000" indent="-452438">
              <a:lnSpc>
                <a:spcPct val="125000"/>
              </a:lnSpc>
              <a:spcBef>
                <a:spcPts val="600"/>
              </a:spcBef>
            </a:pPr>
            <a:r>
              <a:rPr lang="en-US" altLang="zh-CN" sz="2400" dirty="0">
                <a:solidFill>
                  <a:schemeClr val="tx2"/>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       &lt;</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函数名</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&gt; ( [&lt;</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实参表</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&gt;] ) </a:t>
            </a:r>
          </a:p>
        </p:txBody>
      </p:sp>
      <p:grpSp>
        <p:nvGrpSpPr>
          <p:cNvPr id="29" name="组合 28">
            <a:extLst>
              <a:ext uri="{FF2B5EF4-FFF2-40B4-BE49-F238E27FC236}">
                <a16:creationId xmlns:a16="http://schemas.microsoft.com/office/drawing/2014/main" id="{F1E745FC-97EA-4FD1-BAC4-A56AC308E48D}"/>
              </a:ext>
            </a:extLst>
          </p:cNvPr>
          <p:cNvGrpSpPr/>
          <p:nvPr/>
        </p:nvGrpSpPr>
        <p:grpSpPr>
          <a:xfrm>
            <a:off x="2336778" y="1920674"/>
            <a:ext cx="7516913" cy="3714541"/>
            <a:chOff x="4188196" y="2127479"/>
            <a:chExt cx="3910692" cy="3650794"/>
          </a:xfrm>
        </p:grpSpPr>
        <p:grpSp>
          <p:nvGrpSpPr>
            <p:cNvPr id="30" name="组合 29">
              <a:extLst>
                <a:ext uri="{FF2B5EF4-FFF2-40B4-BE49-F238E27FC236}">
                  <a16:creationId xmlns:a16="http://schemas.microsoft.com/office/drawing/2014/main" id="{EC179D95-4DEB-4092-B0A2-2C04E018BCFB}"/>
                </a:ext>
              </a:extLst>
            </p:cNvPr>
            <p:cNvGrpSpPr/>
            <p:nvPr/>
          </p:nvGrpSpPr>
          <p:grpSpPr>
            <a:xfrm>
              <a:off x="4188196" y="2127479"/>
              <a:ext cx="3910692" cy="3650794"/>
              <a:chOff x="4188196" y="2127479"/>
              <a:chExt cx="3910692" cy="3650794"/>
            </a:xfrm>
          </p:grpSpPr>
          <p:sp>
            <p:nvSpPr>
              <p:cNvPr id="35" name="任意多边形 93">
                <a:extLst>
                  <a:ext uri="{FF2B5EF4-FFF2-40B4-BE49-F238E27FC236}">
                    <a16:creationId xmlns:a16="http://schemas.microsoft.com/office/drawing/2014/main" id="{3EBF0B31-4674-47A9-A9C8-961602EACFC9}"/>
                  </a:ext>
                </a:extLst>
              </p:cNvPr>
              <p:cNvSpPr/>
              <p:nvPr/>
            </p:nvSpPr>
            <p:spPr>
              <a:xfrm flipH="1" flipV="1">
                <a:off x="7777063" y="546122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6" name="矩形: 圆角 35">
                <a:extLst>
                  <a:ext uri="{FF2B5EF4-FFF2-40B4-BE49-F238E27FC236}">
                    <a16:creationId xmlns:a16="http://schemas.microsoft.com/office/drawing/2014/main" id="{A6628190-4DB6-4EC1-A0BB-2DAC9E57B5A1}"/>
                  </a:ext>
                </a:extLst>
              </p:cNvPr>
              <p:cNvSpPr/>
              <p:nvPr/>
            </p:nvSpPr>
            <p:spPr>
              <a:xfrm>
                <a:off x="4267200" y="2209801"/>
                <a:ext cx="3734346" cy="3486150"/>
              </a:xfrm>
              <a:prstGeom prst="roundRect">
                <a:avLst>
                  <a:gd name="adj" fmla="val 1939"/>
                </a:avLst>
              </a:prstGeom>
              <a:noFill/>
              <a:ln>
                <a:solidFill>
                  <a:srgbClr val="4788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7" name="任意多边形 93">
                <a:extLst>
                  <a:ext uri="{FF2B5EF4-FFF2-40B4-BE49-F238E27FC236}">
                    <a16:creationId xmlns:a16="http://schemas.microsoft.com/office/drawing/2014/main" id="{F55236F4-CA62-4867-84DD-2D397C390E0E}"/>
                  </a:ext>
                </a:extLst>
              </p:cNvPr>
              <p:cNvSpPr/>
              <p:nvPr/>
            </p:nvSpPr>
            <p:spPr>
              <a:xfrm rot="16200000" flipH="1" flipV="1">
                <a:off x="7774673" y="2129869"/>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8" name="任意多边形 93">
                <a:extLst>
                  <a:ext uri="{FF2B5EF4-FFF2-40B4-BE49-F238E27FC236}">
                    <a16:creationId xmlns:a16="http://schemas.microsoft.com/office/drawing/2014/main" id="{EFE0A7D4-3BE3-4C81-BDF0-DB45346A8126}"/>
                  </a:ext>
                </a:extLst>
              </p:cNvPr>
              <p:cNvSpPr/>
              <p:nvPr/>
            </p:nvSpPr>
            <p:spPr>
              <a:xfrm rot="10800000" flipH="1" flipV="1">
                <a:off x="4188196" y="21294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9" name="任意多边形 93">
                <a:extLst>
                  <a:ext uri="{FF2B5EF4-FFF2-40B4-BE49-F238E27FC236}">
                    <a16:creationId xmlns:a16="http://schemas.microsoft.com/office/drawing/2014/main" id="{D4C2193C-E67A-4B80-8D20-7A83AC3CCEDE}"/>
                  </a:ext>
                </a:extLst>
              </p:cNvPr>
              <p:cNvSpPr/>
              <p:nvPr/>
            </p:nvSpPr>
            <p:spPr>
              <a:xfrm rot="5400000" flipH="1" flipV="1">
                <a:off x="4185924" y="54588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grpSp>
        <p:cxnSp>
          <p:nvCxnSpPr>
            <p:cNvPr id="31" name="直接连接符 30">
              <a:extLst>
                <a:ext uri="{FF2B5EF4-FFF2-40B4-BE49-F238E27FC236}">
                  <a16:creationId xmlns:a16="http://schemas.microsoft.com/office/drawing/2014/main" id="{D05FC090-A071-4FA3-A966-F5CE307469AD}"/>
                </a:ext>
              </a:extLst>
            </p:cNvPr>
            <p:cNvCxnSpPr/>
            <p:nvPr/>
          </p:nvCxnSpPr>
          <p:spPr>
            <a:xfrm>
              <a:off x="4563555" y="2148488"/>
              <a:ext cx="3116166" cy="0"/>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1928C5E1-7190-473E-961C-80E1A09E1A44}"/>
                </a:ext>
              </a:extLst>
            </p:cNvPr>
            <p:cNvCxnSpPr/>
            <p:nvPr/>
          </p:nvCxnSpPr>
          <p:spPr>
            <a:xfrm>
              <a:off x="4585815" y="5759223"/>
              <a:ext cx="3116166" cy="0"/>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213039B3-AF4F-4F78-A927-8338F2D025E6}"/>
                </a:ext>
              </a:extLst>
            </p:cNvPr>
            <p:cNvCxnSpPr>
              <a:cxnSpLocks/>
            </p:cNvCxnSpPr>
            <p:nvPr/>
          </p:nvCxnSpPr>
          <p:spPr>
            <a:xfrm flipH="1">
              <a:off x="4207548" y="2543175"/>
              <a:ext cx="1" cy="2828925"/>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38008F2A-F95E-47D3-864C-80AA9795737A}"/>
                </a:ext>
              </a:extLst>
            </p:cNvPr>
            <p:cNvCxnSpPr>
              <a:cxnSpLocks/>
            </p:cNvCxnSpPr>
            <p:nvPr/>
          </p:nvCxnSpPr>
          <p:spPr>
            <a:xfrm flipH="1">
              <a:off x="8068040" y="2562290"/>
              <a:ext cx="1" cy="2828925"/>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grpSp>
      <p:grpSp>
        <p:nvGrpSpPr>
          <p:cNvPr id="17" name="组合 16">
            <a:extLst>
              <a:ext uri="{FF2B5EF4-FFF2-40B4-BE49-F238E27FC236}">
                <a16:creationId xmlns:a16="http://schemas.microsoft.com/office/drawing/2014/main" id="{97521EF3-793C-4BF8-A9E4-6C727A3C93A5}"/>
              </a:ext>
            </a:extLst>
          </p:cNvPr>
          <p:cNvGrpSpPr/>
          <p:nvPr/>
        </p:nvGrpSpPr>
        <p:grpSpPr>
          <a:xfrm>
            <a:off x="953863" y="1040377"/>
            <a:ext cx="4832676" cy="553998"/>
            <a:chOff x="515938" y="1047798"/>
            <a:chExt cx="4832676" cy="553998"/>
          </a:xfrm>
        </p:grpSpPr>
        <p:grpSp>
          <p:nvGrpSpPr>
            <p:cNvPr id="18" name="组合 17">
              <a:extLst>
                <a:ext uri="{FF2B5EF4-FFF2-40B4-BE49-F238E27FC236}">
                  <a16:creationId xmlns:a16="http://schemas.microsoft.com/office/drawing/2014/main" id="{C82D24F4-769A-48A7-BD11-574D1A9DD7B9}"/>
                </a:ext>
              </a:extLst>
            </p:cNvPr>
            <p:cNvGrpSpPr/>
            <p:nvPr/>
          </p:nvGrpSpPr>
          <p:grpSpPr>
            <a:xfrm>
              <a:off x="515938" y="1155664"/>
              <a:ext cx="406408" cy="335423"/>
              <a:chOff x="3433308" y="2097229"/>
              <a:chExt cx="866296" cy="714983"/>
            </a:xfrm>
          </p:grpSpPr>
          <p:sp>
            <p:nvSpPr>
              <p:cNvPr id="20" name="平行四边形 19">
                <a:extLst>
                  <a:ext uri="{FF2B5EF4-FFF2-40B4-BE49-F238E27FC236}">
                    <a16:creationId xmlns:a16="http://schemas.microsoft.com/office/drawing/2014/main" id="{21C8A17E-176A-4F97-ABA9-197D9EFBD7A5}"/>
                  </a:ext>
                </a:extLst>
              </p:cNvPr>
              <p:cNvSpPr/>
              <p:nvPr/>
            </p:nvSpPr>
            <p:spPr>
              <a:xfrm flipH="1">
                <a:off x="3433308" y="213935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1" name="平行四边形 20">
                <a:extLst>
                  <a:ext uri="{FF2B5EF4-FFF2-40B4-BE49-F238E27FC236}">
                    <a16:creationId xmlns:a16="http://schemas.microsoft.com/office/drawing/2014/main" id="{74EF55D6-7BA5-4C87-B5A1-C00624329215}"/>
                  </a:ext>
                </a:extLst>
              </p:cNvPr>
              <p:cNvSpPr/>
              <p:nvPr/>
            </p:nvSpPr>
            <p:spPr>
              <a:xfrm flipH="1">
                <a:off x="3525325" y="250166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2" name="平行四边形 21">
                <a:extLst>
                  <a:ext uri="{FF2B5EF4-FFF2-40B4-BE49-F238E27FC236}">
                    <a16:creationId xmlns:a16="http://schemas.microsoft.com/office/drawing/2014/main" id="{B7CA145A-F121-49FE-809E-81662B4EF36F}"/>
                  </a:ext>
                </a:extLst>
              </p:cNvPr>
              <p:cNvSpPr/>
              <p:nvPr/>
            </p:nvSpPr>
            <p:spPr>
              <a:xfrm flipH="1">
                <a:off x="3794779" y="213935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3" name="平行四边形 22">
                <a:extLst>
                  <a:ext uri="{FF2B5EF4-FFF2-40B4-BE49-F238E27FC236}">
                    <a16:creationId xmlns:a16="http://schemas.microsoft.com/office/drawing/2014/main" id="{887A07CD-510D-4F4D-ADE3-58EEBED53C01}"/>
                  </a:ext>
                </a:extLst>
              </p:cNvPr>
              <p:cNvSpPr/>
              <p:nvPr/>
            </p:nvSpPr>
            <p:spPr>
              <a:xfrm flipH="1">
                <a:off x="3886796" y="250166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4" name="平行四边形 23">
                <a:extLst>
                  <a:ext uri="{FF2B5EF4-FFF2-40B4-BE49-F238E27FC236}">
                    <a16:creationId xmlns:a16="http://schemas.microsoft.com/office/drawing/2014/main" id="{DCE3DF4A-8CA4-47FE-89B5-01DA8DAA203F}"/>
                  </a:ext>
                </a:extLst>
              </p:cNvPr>
              <p:cNvSpPr/>
              <p:nvPr/>
            </p:nvSpPr>
            <p:spPr>
              <a:xfrm flipH="1">
                <a:off x="3467396" y="209723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5" name="平行四边形 24">
                <a:extLst>
                  <a:ext uri="{FF2B5EF4-FFF2-40B4-BE49-F238E27FC236}">
                    <a16:creationId xmlns:a16="http://schemas.microsoft.com/office/drawing/2014/main" id="{E2F00488-931A-4C8C-BD47-54C0F0BED943}"/>
                  </a:ext>
                </a:extLst>
              </p:cNvPr>
              <p:cNvSpPr/>
              <p:nvPr/>
            </p:nvSpPr>
            <p:spPr>
              <a:xfrm flipH="1">
                <a:off x="3559413" y="245954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6" name="平行四边形 25">
                <a:extLst>
                  <a:ext uri="{FF2B5EF4-FFF2-40B4-BE49-F238E27FC236}">
                    <a16:creationId xmlns:a16="http://schemas.microsoft.com/office/drawing/2014/main" id="{0B9699EF-C2E4-4530-A0FD-04C441EFD22B}"/>
                  </a:ext>
                </a:extLst>
              </p:cNvPr>
              <p:cNvSpPr/>
              <p:nvPr/>
            </p:nvSpPr>
            <p:spPr>
              <a:xfrm flipH="1">
                <a:off x="3828868" y="2097229"/>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7" name="平行四边形 26">
                <a:extLst>
                  <a:ext uri="{FF2B5EF4-FFF2-40B4-BE49-F238E27FC236}">
                    <a16:creationId xmlns:a16="http://schemas.microsoft.com/office/drawing/2014/main" id="{377346FF-6BE5-4749-8013-904B3354AA43}"/>
                  </a:ext>
                </a:extLst>
              </p:cNvPr>
              <p:cNvSpPr/>
              <p:nvPr/>
            </p:nvSpPr>
            <p:spPr>
              <a:xfrm flipH="1">
                <a:off x="3920880" y="245954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grpSp>
        <p:sp>
          <p:nvSpPr>
            <p:cNvPr id="19" name="文本框 18">
              <a:extLst>
                <a:ext uri="{FF2B5EF4-FFF2-40B4-BE49-F238E27FC236}">
                  <a16:creationId xmlns:a16="http://schemas.microsoft.com/office/drawing/2014/main" id="{79DDFE43-9AA8-4205-B809-051F7A6B2544}"/>
                </a:ext>
              </a:extLst>
            </p:cNvPr>
            <p:cNvSpPr txBox="1"/>
            <p:nvPr/>
          </p:nvSpPr>
          <p:spPr>
            <a:xfrm>
              <a:off x="981504" y="1047798"/>
              <a:ext cx="4367110" cy="553998"/>
            </a:xfrm>
            <a:prstGeom prst="rect">
              <a:avLst/>
            </a:prstGeom>
            <a:noFill/>
          </p:spPr>
          <p:txBody>
            <a:bodyPr wrap="square" rtlCol="0">
              <a:spAutoFit/>
            </a:bodyPr>
            <a:lstStyle/>
            <a:p>
              <a:pPr marL="360000" indent="-452438">
                <a:lnSpc>
                  <a:spcPct val="125000"/>
                </a:lnSpc>
                <a:spcBef>
                  <a:spcPts val="600"/>
                </a:spcBef>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函数的调用</a:t>
              </a:r>
            </a:p>
          </p:txBody>
        </p:sp>
      </p:grpSp>
    </p:spTree>
    <p:extLst>
      <p:ext uri="{BB962C8B-B14F-4D97-AF65-F5344CB8AC3E}">
        <p14:creationId xmlns:p14="http://schemas.microsoft.com/office/powerpoint/2010/main" val="30589776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left)">
                                      <p:cBhvr>
                                        <p:cTn id="7" dur="500"/>
                                        <p:tgtEl>
                                          <p:spTgt spid="17"/>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29"/>
                                        </p:tgtEl>
                                        <p:attrNameLst>
                                          <p:attrName>style.visibility</p:attrName>
                                        </p:attrNameLst>
                                      </p:cBhvr>
                                      <p:to>
                                        <p:strVal val="visible"/>
                                      </p:to>
                                    </p:set>
                                    <p:anim calcmode="lin" valueType="num">
                                      <p:cBhvr>
                                        <p:cTn id="11" dur="500" fill="hold"/>
                                        <p:tgtEl>
                                          <p:spTgt spid="29"/>
                                        </p:tgtEl>
                                        <p:attrNameLst>
                                          <p:attrName>ppt_w</p:attrName>
                                        </p:attrNameLst>
                                      </p:cBhvr>
                                      <p:tavLst>
                                        <p:tav tm="0">
                                          <p:val>
                                            <p:fltVal val="0"/>
                                          </p:val>
                                        </p:tav>
                                        <p:tav tm="100000">
                                          <p:val>
                                            <p:strVal val="#ppt_w"/>
                                          </p:val>
                                        </p:tav>
                                      </p:tavLst>
                                    </p:anim>
                                    <p:anim calcmode="lin" valueType="num">
                                      <p:cBhvr>
                                        <p:cTn id="12" dur="500" fill="hold"/>
                                        <p:tgtEl>
                                          <p:spTgt spid="29"/>
                                        </p:tgtEl>
                                        <p:attrNameLst>
                                          <p:attrName>ppt_h</p:attrName>
                                        </p:attrNameLst>
                                      </p:cBhvr>
                                      <p:tavLst>
                                        <p:tav tm="0">
                                          <p:val>
                                            <p:fltVal val="0"/>
                                          </p:val>
                                        </p:tav>
                                        <p:tav tm="100000">
                                          <p:val>
                                            <p:strVal val="#ppt_h"/>
                                          </p:val>
                                        </p:tav>
                                      </p:tavLst>
                                    </p:anim>
                                    <p:animEffect transition="in" filter="fade">
                                      <p:cBhvr>
                                        <p:cTn id="13" dur="500"/>
                                        <p:tgtEl>
                                          <p:spTgt spid="29"/>
                                        </p:tgtEl>
                                      </p:cBhvr>
                                    </p:animEffect>
                                  </p:childTnLst>
                                </p:cTn>
                              </p:par>
                            </p:childTnLst>
                          </p:cTn>
                        </p:par>
                        <p:par>
                          <p:cTn id="14" fill="hold">
                            <p:stCondLst>
                              <p:cond delay="1000"/>
                            </p:stCondLst>
                            <p:childTnLst>
                              <p:par>
                                <p:cTn id="15" presetID="10" presetClass="entr" presetSubtype="0" fill="hold" grpId="0" nodeType="after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a:extLst>
              <a:ext uri="{FF2B5EF4-FFF2-40B4-BE49-F238E27FC236}">
                <a16:creationId xmlns:a16="http://schemas.microsoft.com/office/drawing/2014/main" id="{C3BF449C-2159-4109-AF04-46ED7E04333F}"/>
              </a:ext>
            </a:extLst>
          </p:cNvPr>
          <p:cNvGrpSpPr/>
          <p:nvPr/>
        </p:nvGrpSpPr>
        <p:grpSpPr>
          <a:xfrm>
            <a:off x="4340007" y="2489831"/>
            <a:ext cx="5660296" cy="4368169"/>
            <a:chOff x="1802722" y="3131279"/>
            <a:chExt cx="3640872" cy="2515099"/>
          </a:xfrm>
        </p:grpSpPr>
        <p:pic>
          <p:nvPicPr>
            <p:cNvPr id="48" name="图形 47">
              <a:extLst>
                <a:ext uri="{FF2B5EF4-FFF2-40B4-BE49-F238E27FC236}">
                  <a16:creationId xmlns:a16="http://schemas.microsoft.com/office/drawing/2014/main" id="{FC151AC9-2991-4E64-880E-0B0D783B4A8B}"/>
                </a:ext>
              </a:extLst>
            </p:cNvPr>
            <p:cNvPicPr>
              <a:picLocks noChangeAspect="1"/>
            </p:cNvPicPr>
            <p:nvPr/>
          </p:nvPicPr>
          <p:blipFill>
            <a:blip r:embed="rId2">
              <a:extLst>
                <a:ext uri="{96DAC541-7B7A-43D3-8B79-37D633B846F1}">
                  <asvg:svgBlip xmlns:asvg="http://schemas.microsoft.com/office/drawing/2016/SVG/main" xmlns="" r:embed="rId3"/>
                </a:ext>
              </a:extLst>
            </a:blip>
            <a:stretch>
              <a:fillRect/>
            </a:stretch>
          </p:blipFill>
          <p:spPr>
            <a:xfrm>
              <a:off x="1802722" y="3131279"/>
              <a:ext cx="2532966" cy="1383814"/>
            </a:xfrm>
            <a:prstGeom prst="rect">
              <a:avLst/>
            </a:prstGeom>
          </p:spPr>
        </p:pic>
        <p:sp>
          <p:nvSpPr>
            <p:cNvPr id="29" name="Rectangle 3">
              <a:extLst>
                <a:ext uri="{FF2B5EF4-FFF2-40B4-BE49-F238E27FC236}">
                  <a16:creationId xmlns:a16="http://schemas.microsoft.com/office/drawing/2014/main" id="{612E42B2-D02A-4B35-8F49-4CFD3386BAEC}"/>
                </a:ext>
              </a:extLst>
            </p:cNvPr>
            <p:cNvSpPr txBox="1">
              <a:spLocks noChangeArrowheads="1"/>
            </p:cNvSpPr>
            <p:nvPr/>
          </p:nvSpPr>
          <p:spPr>
            <a:xfrm>
              <a:off x="2111621" y="3486139"/>
              <a:ext cx="3331973" cy="216023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0"/>
                </a:spcBef>
                <a:buClr>
                  <a:srgbClr val="7030A0"/>
                </a:buClr>
                <a:buNone/>
              </a:pP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Fac(5)</a:t>
              </a:r>
            </a:p>
            <a:p>
              <a:pPr marL="0" indent="0">
                <a:lnSpc>
                  <a:spcPct val="120000"/>
                </a:lnSpc>
                <a:spcBef>
                  <a:spcPts val="0"/>
                </a:spcBef>
                <a:buClr>
                  <a:srgbClr val="7030A0"/>
                </a:buClr>
                <a:buNone/>
              </a:pP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Fac(7)</a:t>
              </a:r>
            </a:p>
          </p:txBody>
        </p:sp>
      </p:grpSp>
      <p:grpSp>
        <p:nvGrpSpPr>
          <p:cNvPr id="55" name="组合 54">
            <a:extLst>
              <a:ext uri="{FF2B5EF4-FFF2-40B4-BE49-F238E27FC236}">
                <a16:creationId xmlns:a16="http://schemas.microsoft.com/office/drawing/2014/main" id="{694B01CD-4428-45ED-A6D0-F2CF4275364B}"/>
              </a:ext>
            </a:extLst>
          </p:cNvPr>
          <p:cNvGrpSpPr/>
          <p:nvPr/>
        </p:nvGrpSpPr>
        <p:grpSpPr>
          <a:xfrm>
            <a:off x="679948" y="1028702"/>
            <a:ext cx="6208886" cy="539885"/>
            <a:chOff x="679948" y="1028702"/>
            <a:chExt cx="6208886" cy="539885"/>
          </a:xfrm>
        </p:grpSpPr>
        <p:sp>
          <p:nvSpPr>
            <p:cNvPr id="27" name="矩形 26">
              <a:extLst>
                <a:ext uri="{FF2B5EF4-FFF2-40B4-BE49-F238E27FC236}">
                  <a16:creationId xmlns:a16="http://schemas.microsoft.com/office/drawing/2014/main" id="{A502DCA3-6C7B-4DE6-8F31-6A1F7ACF7006}"/>
                </a:ext>
              </a:extLst>
            </p:cNvPr>
            <p:cNvSpPr/>
            <p:nvPr/>
          </p:nvSpPr>
          <p:spPr>
            <a:xfrm>
              <a:off x="749029" y="1070043"/>
              <a:ext cx="5535039" cy="437745"/>
            </a:xfrm>
            <a:prstGeom prst="rect">
              <a:avLst/>
            </a:prstGeom>
            <a:noFill/>
            <a:ln w="127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8" name="流程图: 手动输入 27">
              <a:extLst>
                <a:ext uri="{FF2B5EF4-FFF2-40B4-BE49-F238E27FC236}">
                  <a16:creationId xmlns:a16="http://schemas.microsoft.com/office/drawing/2014/main" id="{F3A73FE8-4BED-4877-BFC1-DD4C2A891F33}"/>
                </a:ext>
              </a:extLst>
            </p:cNvPr>
            <p:cNvSpPr/>
            <p:nvPr/>
          </p:nvSpPr>
          <p:spPr>
            <a:xfrm rot="5400000">
              <a:off x="1135003" y="642726"/>
              <a:ext cx="539885" cy="1311837"/>
            </a:xfrm>
            <a:prstGeom prst="flowChartManualInput">
              <a:avLst/>
            </a:prstGeom>
            <a:solidFill>
              <a:srgbClr val="0070C0"/>
            </a:solidFill>
            <a:ln>
              <a:solidFill>
                <a:srgbClr val="4788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0" name="文本框 29">
              <a:extLst>
                <a:ext uri="{FF2B5EF4-FFF2-40B4-BE49-F238E27FC236}">
                  <a16:creationId xmlns:a16="http://schemas.microsoft.com/office/drawing/2014/main" id="{EB7AC5B5-E21F-4411-B7A1-666596D59722}"/>
                </a:ext>
              </a:extLst>
            </p:cNvPr>
            <p:cNvSpPr txBox="1"/>
            <p:nvPr/>
          </p:nvSpPr>
          <p:spPr>
            <a:xfrm>
              <a:off x="679948" y="1075307"/>
              <a:ext cx="1187764" cy="461665"/>
            </a:xfrm>
            <a:prstGeom prst="rect">
              <a:avLst/>
            </a:prstGeom>
            <a:noFill/>
          </p:spPr>
          <p:txBody>
            <a:bodyPr wrap="square" rtlCol="0">
              <a:spAutoFit/>
            </a:bodyPr>
            <a:lstStyle/>
            <a:p>
              <a:r>
                <a:rPr lang="en-US" altLang="zh-CN" sz="2400" dirty="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2400" dirty="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rPr>
                <a:t>例</a:t>
              </a:r>
              <a:r>
                <a:rPr lang="en-US" altLang="zh-CN" sz="2400" dirty="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rPr>
                <a:t>3】</a:t>
              </a:r>
              <a:endParaRPr lang="zh-CN" altLang="en-US" sz="2400" dirty="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1" name="文本框 30">
              <a:extLst>
                <a:ext uri="{FF2B5EF4-FFF2-40B4-BE49-F238E27FC236}">
                  <a16:creationId xmlns:a16="http://schemas.microsoft.com/office/drawing/2014/main" id="{09074E22-F355-46D6-BA93-27EB36183D86}"/>
                </a:ext>
              </a:extLst>
            </p:cNvPr>
            <p:cNvSpPr txBox="1"/>
            <p:nvPr/>
          </p:nvSpPr>
          <p:spPr>
            <a:xfrm>
              <a:off x="1936791" y="1088150"/>
              <a:ext cx="4952043" cy="461665"/>
            </a:xfrm>
            <a:prstGeom prst="rect">
              <a:avLst/>
            </a:prstGeom>
            <a:noFill/>
          </p:spPr>
          <p:txBody>
            <a:bodyPr wrap="square" rtlCol="0">
              <a:spAutoFit/>
            </a:bodyPr>
            <a:lstStyle/>
            <a:p>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调用函数</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Fac</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，求</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5</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7</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p>
          </p:txBody>
        </p:sp>
        <p:grpSp>
          <p:nvGrpSpPr>
            <p:cNvPr id="40" name="组合 39">
              <a:extLst>
                <a:ext uri="{FF2B5EF4-FFF2-40B4-BE49-F238E27FC236}">
                  <a16:creationId xmlns:a16="http://schemas.microsoft.com/office/drawing/2014/main" id="{9346E6FE-E26E-4251-B852-F58BE2B7F4D7}"/>
                </a:ext>
              </a:extLst>
            </p:cNvPr>
            <p:cNvGrpSpPr/>
            <p:nvPr/>
          </p:nvGrpSpPr>
          <p:grpSpPr>
            <a:xfrm>
              <a:off x="6163307" y="1041429"/>
              <a:ext cx="152814" cy="165397"/>
              <a:chOff x="6181413" y="1023323"/>
              <a:chExt cx="152814" cy="165397"/>
            </a:xfrm>
          </p:grpSpPr>
          <p:cxnSp>
            <p:nvCxnSpPr>
              <p:cNvPr id="33" name="直接连接符 32">
                <a:extLst>
                  <a:ext uri="{FF2B5EF4-FFF2-40B4-BE49-F238E27FC236}">
                    <a16:creationId xmlns:a16="http://schemas.microsoft.com/office/drawing/2014/main" id="{CCD2E9E5-3F54-4E8B-B724-092752BA845E}"/>
                  </a:ext>
                </a:extLst>
              </p:cNvPr>
              <p:cNvCxnSpPr>
                <a:cxnSpLocks/>
              </p:cNvCxnSpPr>
              <p:nvPr/>
            </p:nvCxnSpPr>
            <p:spPr>
              <a:xfrm>
                <a:off x="6181413" y="1028702"/>
                <a:ext cx="152814" cy="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E2070238-FCF2-4E98-94C0-B14919A0C4C7}"/>
                  </a:ext>
                </a:extLst>
              </p:cNvPr>
              <p:cNvCxnSpPr>
                <a:cxnSpLocks/>
              </p:cNvCxnSpPr>
              <p:nvPr/>
            </p:nvCxnSpPr>
            <p:spPr>
              <a:xfrm>
                <a:off x="6332434" y="1023323"/>
                <a:ext cx="0" cy="165397"/>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41" name="组合 40">
              <a:extLst>
                <a:ext uri="{FF2B5EF4-FFF2-40B4-BE49-F238E27FC236}">
                  <a16:creationId xmlns:a16="http://schemas.microsoft.com/office/drawing/2014/main" id="{F09033D1-E306-4CF9-9216-CC538E99DCC0}"/>
                </a:ext>
              </a:extLst>
            </p:cNvPr>
            <p:cNvGrpSpPr/>
            <p:nvPr/>
          </p:nvGrpSpPr>
          <p:grpSpPr>
            <a:xfrm rot="5400000">
              <a:off x="6149843" y="1381229"/>
              <a:ext cx="152814" cy="165397"/>
              <a:chOff x="6186411" y="1028702"/>
              <a:chExt cx="152814" cy="165397"/>
            </a:xfrm>
          </p:grpSpPr>
          <p:cxnSp>
            <p:nvCxnSpPr>
              <p:cNvPr id="42" name="直接连接符 41">
                <a:extLst>
                  <a:ext uri="{FF2B5EF4-FFF2-40B4-BE49-F238E27FC236}">
                    <a16:creationId xmlns:a16="http://schemas.microsoft.com/office/drawing/2014/main" id="{1E191762-EF40-4E3B-88F3-8E10861426B4}"/>
                  </a:ext>
                </a:extLst>
              </p:cNvPr>
              <p:cNvCxnSpPr>
                <a:cxnSpLocks/>
              </p:cNvCxnSpPr>
              <p:nvPr/>
            </p:nvCxnSpPr>
            <p:spPr>
              <a:xfrm>
                <a:off x="6186411" y="1028702"/>
                <a:ext cx="152814" cy="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43" name="直接连接符 42">
                <a:extLst>
                  <a:ext uri="{FF2B5EF4-FFF2-40B4-BE49-F238E27FC236}">
                    <a16:creationId xmlns:a16="http://schemas.microsoft.com/office/drawing/2014/main" id="{CB40C066-AA6A-4362-8F61-8E52A837CA8D}"/>
                  </a:ext>
                </a:extLst>
              </p:cNvPr>
              <p:cNvCxnSpPr>
                <a:cxnSpLocks/>
              </p:cNvCxnSpPr>
              <p:nvPr/>
            </p:nvCxnSpPr>
            <p:spPr>
              <a:xfrm>
                <a:off x="6332434" y="1028702"/>
                <a:ext cx="0" cy="165397"/>
              </a:xfrm>
              <a:prstGeom prst="line">
                <a:avLst/>
              </a:prstGeom>
              <a:ln w="12700"/>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992112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5"/>
                                        </p:tgtEl>
                                        <p:attrNameLst>
                                          <p:attrName>style.visibility</p:attrName>
                                        </p:attrNameLst>
                                      </p:cBhvr>
                                      <p:to>
                                        <p:strVal val="visible"/>
                                      </p:to>
                                    </p:set>
                                    <p:animEffect transition="in" filter="wipe(left)">
                                      <p:cBhvr>
                                        <p:cTn id="7" dur="500"/>
                                        <p:tgtEl>
                                          <p:spTgt spid="55"/>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p:cTn id="11" dur="500" fill="hold"/>
                                        <p:tgtEl>
                                          <p:spTgt spid="13"/>
                                        </p:tgtEl>
                                        <p:attrNameLst>
                                          <p:attrName>ppt_w</p:attrName>
                                        </p:attrNameLst>
                                      </p:cBhvr>
                                      <p:tavLst>
                                        <p:tav tm="0">
                                          <p:val>
                                            <p:fltVal val="0"/>
                                          </p:val>
                                        </p:tav>
                                        <p:tav tm="100000">
                                          <p:val>
                                            <p:strVal val="#ppt_w"/>
                                          </p:val>
                                        </p:tav>
                                      </p:tavLst>
                                    </p:anim>
                                    <p:anim calcmode="lin" valueType="num">
                                      <p:cBhvr>
                                        <p:cTn id="12" dur="500" fill="hold"/>
                                        <p:tgtEl>
                                          <p:spTgt spid="13"/>
                                        </p:tgtEl>
                                        <p:attrNameLst>
                                          <p:attrName>ppt_h</p:attrName>
                                        </p:attrNameLst>
                                      </p:cBhvr>
                                      <p:tavLst>
                                        <p:tav tm="0">
                                          <p:val>
                                            <p:fltVal val="0"/>
                                          </p:val>
                                        </p:tav>
                                        <p:tav tm="100000">
                                          <p:val>
                                            <p:strVal val="#ppt_h"/>
                                          </p:val>
                                        </p:tav>
                                      </p:tavLst>
                                    </p:anim>
                                    <p:animEffect transition="in" filter="fade">
                                      <p:cBhvr>
                                        <p:cTn id="13"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8" name="图形 47">
            <a:extLst>
              <a:ext uri="{FF2B5EF4-FFF2-40B4-BE49-F238E27FC236}">
                <a16:creationId xmlns:a16="http://schemas.microsoft.com/office/drawing/2014/main" id="{FC151AC9-2991-4E64-880E-0B0D783B4A8B}"/>
              </a:ext>
            </a:extLst>
          </p:cNvPr>
          <p:cNvPicPr>
            <a:picLocks noChangeAspect="1"/>
          </p:cNvPicPr>
          <p:nvPr/>
        </p:nvPicPr>
        <p:blipFill>
          <a:blip r:embed="rId2">
            <a:extLst>
              <a:ext uri="{96DAC541-7B7A-43D3-8B79-37D633B846F1}">
                <asvg:svgBlip xmlns:asvg="http://schemas.microsoft.com/office/drawing/2016/SVG/main" xmlns="" r:embed="rId3"/>
              </a:ext>
            </a:extLst>
          </a:blip>
          <a:stretch>
            <a:fillRect/>
          </a:stretch>
        </p:blipFill>
        <p:spPr>
          <a:xfrm flipH="1">
            <a:off x="1549852" y="1666678"/>
            <a:ext cx="8000799" cy="4736146"/>
          </a:xfrm>
          <a:prstGeom prst="rect">
            <a:avLst/>
          </a:prstGeom>
        </p:spPr>
      </p:pic>
      <p:sp>
        <p:nvSpPr>
          <p:cNvPr id="29" name="Rectangle 3">
            <a:extLst>
              <a:ext uri="{FF2B5EF4-FFF2-40B4-BE49-F238E27FC236}">
                <a16:creationId xmlns:a16="http://schemas.microsoft.com/office/drawing/2014/main" id="{612E42B2-D02A-4B35-8F49-4CFD3386BAEC}"/>
              </a:ext>
            </a:extLst>
          </p:cNvPr>
          <p:cNvSpPr txBox="1">
            <a:spLocks noChangeArrowheads="1"/>
          </p:cNvSpPr>
          <p:nvPr/>
        </p:nvSpPr>
        <p:spPr>
          <a:xfrm flipH="1">
            <a:off x="2983832" y="1956202"/>
            <a:ext cx="7030144" cy="540015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0"/>
              </a:spcBef>
              <a:buClr>
                <a:srgbClr val="7030A0"/>
              </a:buClr>
              <a:buNone/>
            </a:pP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#include &lt;iostream&gt;</a:t>
            </a:r>
          </a:p>
          <a:p>
            <a:pPr marL="0" indent="0">
              <a:lnSpc>
                <a:spcPct val="120000"/>
              </a:lnSpc>
              <a:spcBef>
                <a:spcPts val="0"/>
              </a:spcBef>
              <a:buClr>
                <a:srgbClr val="7030A0"/>
              </a:buClr>
              <a:buNone/>
            </a:pP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using namespace std;</a:t>
            </a:r>
          </a:p>
          <a:p>
            <a:pPr marL="0" indent="0">
              <a:lnSpc>
                <a:spcPct val="120000"/>
              </a:lnSpc>
              <a:spcBef>
                <a:spcPts val="0"/>
              </a:spcBef>
              <a:buClr>
                <a:srgbClr val="7030A0"/>
              </a:buClr>
              <a:buNone/>
            </a:pP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int Fac(int n) //</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定义</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Fac()</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函数</a:t>
            </a:r>
          </a:p>
          <a:p>
            <a:pPr marL="0" indent="0">
              <a:lnSpc>
                <a:spcPct val="120000"/>
              </a:lnSpc>
              <a:spcBef>
                <a:spcPts val="0"/>
              </a:spcBef>
              <a:buClr>
                <a:srgbClr val="7030A0"/>
              </a:buClr>
              <a:buNone/>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p>
          <a:p>
            <a:pPr marL="0" indent="0">
              <a:lnSpc>
                <a:spcPct val="120000"/>
              </a:lnSpc>
              <a:spcBef>
                <a:spcPts val="0"/>
              </a:spcBef>
              <a:buClr>
                <a:srgbClr val="7030A0"/>
              </a:buClr>
              <a:buNone/>
            </a:pP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int J=1, </a:t>
            </a:r>
            <a:r>
              <a:rPr lang="en-US" altLang="zh-CN" sz="24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i</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p>
          <a:p>
            <a:pPr marL="0" indent="0">
              <a:lnSpc>
                <a:spcPct val="120000"/>
              </a:lnSpc>
              <a:spcBef>
                <a:spcPts val="0"/>
              </a:spcBef>
              <a:buClr>
                <a:srgbClr val="7030A0"/>
              </a:buClr>
              <a:buNone/>
            </a:pP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for (</a:t>
            </a:r>
            <a:r>
              <a:rPr lang="en-US" altLang="zh-CN" sz="24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i</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=2; </a:t>
            </a:r>
            <a:r>
              <a:rPr lang="en-US" altLang="zh-CN" sz="24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i</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&lt;=n; </a:t>
            </a:r>
            <a:r>
              <a:rPr lang="en-US" altLang="zh-CN" sz="24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i</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p>
          <a:p>
            <a:pPr marL="0" indent="0">
              <a:lnSpc>
                <a:spcPct val="120000"/>
              </a:lnSpc>
              <a:spcBef>
                <a:spcPts val="0"/>
              </a:spcBef>
              <a:buClr>
                <a:srgbClr val="7030A0"/>
              </a:buClr>
              <a:buNone/>
            </a:pP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J=J*i;</a:t>
            </a:r>
          </a:p>
          <a:p>
            <a:pPr marL="0" indent="0">
              <a:lnSpc>
                <a:spcPct val="120000"/>
              </a:lnSpc>
              <a:spcBef>
                <a:spcPts val="0"/>
              </a:spcBef>
              <a:buClr>
                <a:srgbClr val="7030A0"/>
              </a:buClr>
              <a:buNone/>
            </a:pP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return J;</a:t>
            </a:r>
          </a:p>
          <a:p>
            <a:pPr marL="0" indent="0">
              <a:lnSpc>
                <a:spcPct val="120000"/>
              </a:lnSpc>
              <a:spcBef>
                <a:spcPts val="0"/>
              </a:spcBef>
              <a:buClr>
                <a:srgbClr val="7030A0"/>
              </a:buClr>
              <a:buNone/>
            </a:pP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p>
        </p:txBody>
      </p:sp>
      <p:grpSp>
        <p:nvGrpSpPr>
          <p:cNvPr id="55" name="组合 54">
            <a:extLst>
              <a:ext uri="{FF2B5EF4-FFF2-40B4-BE49-F238E27FC236}">
                <a16:creationId xmlns:a16="http://schemas.microsoft.com/office/drawing/2014/main" id="{694B01CD-4428-45ED-A6D0-F2CF4275364B}"/>
              </a:ext>
            </a:extLst>
          </p:cNvPr>
          <p:cNvGrpSpPr/>
          <p:nvPr/>
        </p:nvGrpSpPr>
        <p:grpSpPr>
          <a:xfrm>
            <a:off x="788811" y="1087605"/>
            <a:ext cx="9566819" cy="579072"/>
            <a:chOff x="749028" y="1028702"/>
            <a:chExt cx="6070727" cy="539885"/>
          </a:xfrm>
        </p:grpSpPr>
        <p:sp>
          <p:nvSpPr>
            <p:cNvPr id="27" name="矩形 26">
              <a:extLst>
                <a:ext uri="{FF2B5EF4-FFF2-40B4-BE49-F238E27FC236}">
                  <a16:creationId xmlns:a16="http://schemas.microsoft.com/office/drawing/2014/main" id="{A502DCA3-6C7B-4DE6-8F31-6A1F7ACF7006}"/>
                </a:ext>
              </a:extLst>
            </p:cNvPr>
            <p:cNvSpPr/>
            <p:nvPr/>
          </p:nvSpPr>
          <p:spPr>
            <a:xfrm>
              <a:off x="749029" y="1070043"/>
              <a:ext cx="5535039" cy="437745"/>
            </a:xfrm>
            <a:prstGeom prst="rect">
              <a:avLst/>
            </a:prstGeom>
            <a:noFill/>
            <a:ln w="127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8" name="流程图: 手动输入 27">
              <a:extLst>
                <a:ext uri="{FF2B5EF4-FFF2-40B4-BE49-F238E27FC236}">
                  <a16:creationId xmlns:a16="http://schemas.microsoft.com/office/drawing/2014/main" id="{F3A73FE8-4BED-4877-BFC1-DD4C2A891F33}"/>
                </a:ext>
              </a:extLst>
            </p:cNvPr>
            <p:cNvSpPr/>
            <p:nvPr/>
          </p:nvSpPr>
          <p:spPr>
            <a:xfrm rot="5400000">
              <a:off x="962014" y="815716"/>
              <a:ext cx="539885" cy="965858"/>
            </a:xfrm>
            <a:prstGeom prst="flowChartManualInput">
              <a:avLst/>
            </a:prstGeom>
            <a:solidFill>
              <a:srgbClr val="0070C0"/>
            </a:solidFill>
            <a:ln>
              <a:solidFill>
                <a:srgbClr val="4788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0" name="文本框 29">
              <a:extLst>
                <a:ext uri="{FF2B5EF4-FFF2-40B4-BE49-F238E27FC236}">
                  <a16:creationId xmlns:a16="http://schemas.microsoft.com/office/drawing/2014/main" id="{EB7AC5B5-E21F-4411-B7A1-666596D59722}"/>
                </a:ext>
              </a:extLst>
            </p:cNvPr>
            <p:cNvSpPr txBox="1"/>
            <p:nvPr/>
          </p:nvSpPr>
          <p:spPr>
            <a:xfrm>
              <a:off x="794965" y="1075307"/>
              <a:ext cx="1187764" cy="430423"/>
            </a:xfrm>
            <a:prstGeom prst="rect">
              <a:avLst/>
            </a:prstGeom>
            <a:noFill/>
          </p:spPr>
          <p:txBody>
            <a:bodyPr wrap="square" rtlCol="0">
              <a:spAutoFit/>
            </a:bodyPr>
            <a:lstStyle/>
            <a:p>
              <a:r>
                <a:rPr lang="en-US" altLang="zh-CN" sz="2400" dirty="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2400" dirty="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rPr>
                <a:t>例</a:t>
              </a:r>
              <a:r>
                <a:rPr lang="en-US" altLang="zh-CN" sz="2400" dirty="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rPr>
                <a:t>4】</a:t>
              </a:r>
              <a:endParaRPr lang="zh-CN" altLang="en-US" sz="2400" dirty="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1" name="文本框 30">
              <a:extLst>
                <a:ext uri="{FF2B5EF4-FFF2-40B4-BE49-F238E27FC236}">
                  <a16:creationId xmlns:a16="http://schemas.microsoft.com/office/drawing/2014/main" id="{09074E22-F355-46D6-BA93-27EB36183D86}"/>
                </a:ext>
              </a:extLst>
            </p:cNvPr>
            <p:cNvSpPr txBox="1"/>
            <p:nvPr/>
          </p:nvSpPr>
          <p:spPr>
            <a:xfrm>
              <a:off x="1867712" y="1099161"/>
              <a:ext cx="4952043" cy="430423"/>
            </a:xfrm>
            <a:prstGeom prst="rect">
              <a:avLst/>
            </a:prstGeom>
            <a:noFill/>
          </p:spPr>
          <p:txBody>
            <a:bodyPr wrap="square" rtlCol="0">
              <a:spAutoFit/>
            </a:bodyPr>
            <a:lstStyle/>
            <a:p>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编写模块化程序，实现求组合数</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C (</a:t>
              </a:r>
              <a:r>
                <a:rPr lang="en-US" altLang="zh-CN" sz="24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n,m</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的问题。</a:t>
              </a:r>
            </a:p>
          </p:txBody>
        </p:sp>
        <p:grpSp>
          <p:nvGrpSpPr>
            <p:cNvPr id="40" name="组合 39">
              <a:extLst>
                <a:ext uri="{FF2B5EF4-FFF2-40B4-BE49-F238E27FC236}">
                  <a16:creationId xmlns:a16="http://schemas.microsoft.com/office/drawing/2014/main" id="{9346E6FE-E26E-4251-B852-F58BE2B7F4D7}"/>
                </a:ext>
              </a:extLst>
            </p:cNvPr>
            <p:cNvGrpSpPr/>
            <p:nvPr/>
          </p:nvGrpSpPr>
          <p:grpSpPr>
            <a:xfrm>
              <a:off x="6163307" y="1041429"/>
              <a:ext cx="152814" cy="165397"/>
              <a:chOff x="6181413" y="1023323"/>
              <a:chExt cx="152814" cy="165397"/>
            </a:xfrm>
          </p:grpSpPr>
          <p:cxnSp>
            <p:nvCxnSpPr>
              <p:cNvPr id="33" name="直接连接符 32">
                <a:extLst>
                  <a:ext uri="{FF2B5EF4-FFF2-40B4-BE49-F238E27FC236}">
                    <a16:creationId xmlns:a16="http://schemas.microsoft.com/office/drawing/2014/main" id="{CCD2E9E5-3F54-4E8B-B724-092752BA845E}"/>
                  </a:ext>
                </a:extLst>
              </p:cNvPr>
              <p:cNvCxnSpPr>
                <a:cxnSpLocks/>
              </p:cNvCxnSpPr>
              <p:nvPr/>
            </p:nvCxnSpPr>
            <p:spPr>
              <a:xfrm>
                <a:off x="6181413" y="1028702"/>
                <a:ext cx="152814" cy="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E2070238-FCF2-4E98-94C0-B14919A0C4C7}"/>
                  </a:ext>
                </a:extLst>
              </p:cNvPr>
              <p:cNvCxnSpPr>
                <a:cxnSpLocks/>
              </p:cNvCxnSpPr>
              <p:nvPr/>
            </p:nvCxnSpPr>
            <p:spPr>
              <a:xfrm>
                <a:off x="6332434" y="1023323"/>
                <a:ext cx="0" cy="165397"/>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41" name="组合 40">
              <a:extLst>
                <a:ext uri="{FF2B5EF4-FFF2-40B4-BE49-F238E27FC236}">
                  <a16:creationId xmlns:a16="http://schemas.microsoft.com/office/drawing/2014/main" id="{F09033D1-E306-4CF9-9216-CC538E99DCC0}"/>
                </a:ext>
              </a:extLst>
            </p:cNvPr>
            <p:cNvGrpSpPr/>
            <p:nvPr/>
          </p:nvGrpSpPr>
          <p:grpSpPr>
            <a:xfrm rot="5400000">
              <a:off x="6149843" y="1381229"/>
              <a:ext cx="152814" cy="165397"/>
              <a:chOff x="6186411" y="1028702"/>
              <a:chExt cx="152814" cy="165397"/>
            </a:xfrm>
          </p:grpSpPr>
          <p:cxnSp>
            <p:nvCxnSpPr>
              <p:cNvPr id="42" name="直接连接符 41">
                <a:extLst>
                  <a:ext uri="{FF2B5EF4-FFF2-40B4-BE49-F238E27FC236}">
                    <a16:creationId xmlns:a16="http://schemas.microsoft.com/office/drawing/2014/main" id="{1E191762-EF40-4E3B-88F3-8E10861426B4}"/>
                  </a:ext>
                </a:extLst>
              </p:cNvPr>
              <p:cNvCxnSpPr>
                <a:cxnSpLocks/>
              </p:cNvCxnSpPr>
              <p:nvPr/>
            </p:nvCxnSpPr>
            <p:spPr>
              <a:xfrm>
                <a:off x="6186411" y="1028702"/>
                <a:ext cx="152814" cy="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43" name="直接连接符 42">
                <a:extLst>
                  <a:ext uri="{FF2B5EF4-FFF2-40B4-BE49-F238E27FC236}">
                    <a16:creationId xmlns:a16="http://schemas.microsoft.com/office/drawing/2014/main" id="{CB40C066-AA6A-4362-8F61-8E52A837CA8D}"/>
                  </a:ext>
                </a:extLst>
              </p:cNvPr>
              <p:cNvCxnSpPr>
                <a:cxnSpLocks/>
              </p:cNvCxnSpPr>
              <p:nvPr/>
            </p:nvCxnSpPr>
            <p:spPr>
              <a:xfrm>
                <a:off x="6332434" y="1028702"/>
                <a:ext cx="0" cy="165397"/>
              </a:xfrm>
              <a:prstGeom prst="line">
                <a:avLst/>
              </a:prstGeom>
              <a:ln w="12700"/>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27654307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5"/>
                                        </p:tgtEl>
                                        <p:attrNameLst>
                                          <p:attrName>style.visibility</p:attrName>
                                        </p:attrNameLst>
                                      </p:cBhvr>
                                      <p:to>
                                        <p:strVal val="visible"/>
                                      </p:to>
                                    </p:set>
                                    <p:animEffect transition="in" filter="wipe(left)">
                                      <p:cBhvr>
                                        <p:cTn id="7" dur="500"/>
                                        <p:tgtEl>
                                          <p:spTgt spid="55"/>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48"/>
                                        </p:tgtEl>
                                        <p:attrNameLst>
                                          <p:attrName>style.visibility</p:attrName>
                                        </p:attrNameLst>
                                      </p:cBhvr>
                                      <p:to>
                                        <p:strVal val="visible"/>
                                      </p:to>
                                    </p:set>
                                    <p:anim calcmode="lin" valueType="num">
                                      <p:cBhvr>
                                        <p:cTn id="11" dur="500" fill="hold"/>
                                        <p:tgtEl>
                                          <p:spTgt spid="48"/>
                                        </p:tgtEl>
                                        <p:attrNameLst>
                                          <p:attrName>ppt_w</p:attrName>
                                        </p:attrNameLst>
                                      </p:cBhvr>
                                      <p:tavLst>
                                        <p:tav tm="0">
                                          <p:val>
                                            <p:fltVal val="0"/>
                                          </p:val>
                                        </p:tav>
                                        <p:tav tm="100000">
                                          <p:val>
                                            <p:strVal val="#ppt_w"/>
                                          </p:val>
                                        </p:tav>
                                      </p:tavLst>
                                    </p:anim>
                                    <p:anim calcmode="lin" valueType="num">
                                      <p:cBhvr>
                                        <p:cTn id="12" dur="500" fill="hold"/>
                                        <p:tgtEl>
                                          <p:spTgt spid="48"/>
                                        </p:tgtEl>
                                        <p:attrNameLst>
                                          <p:attrName>ppt_h</p:attrName>
                                        </p:attrNameLst>
                                      </p:cBhvr>
                                      <p:tavLst>
                                        <p:tav tm="0">
                                          <p:val>
                                            <p:fltVal val="0"/>
                                          </p:val>
                                        </p:tav>
                                        <p:tav tm="100000">
                                          <p:val>
                                            <p:strVal val="#ppt_h"/>
                                          </p:val>
                                        </p:tav>
                                      </p:tavLst>
                                    </p:anim>
                                    <p:animEffect transition="in" filter="fade">
                                      <p:cBhvr>
                                        <p:cTn id="13" dur="500"/>
                                        <p:tgtEl>
                                          <p:spTgt spid="48"/>
                                        </p:tgtEl>
                                      </p:cBhvr>
                                    </p:animEffect>
                                  </p:childTnLst>
                                </p:cTn>
                              </p:par>
                              <p:par>
                                <p:cTn id="14" presetID="53" presetClass="entr" presetSubtype="16" fill="hold" grpId="0" nodeType="withEffect">
                                  <p:stCondLst>
                                    <p:cond delay="0"/>
                                  </p:stCondLst>
                                  <p:childTnLst>
                                    <p:set>
                                      <p:cBhvr>
                                        <p:cTn id="15" dur="1" fill="hold">
                                          <p:stCondLst>
                                            <p:cond delay="0"/>
                                          </p:stCondLst>
                                        </p:cTn>
                                        <p:tgtEl>
                                          <p:spTgt spid="29"/>
                                        </p:tgtEl>
                                        <p:attrNameLst>
                                          <p:attrName>style.visibility</p:attrName>
                                        </p:attrNameLst>
                                      </p:cBhvr>
                                      <p:to>
                                        <p:strVal val="visible"/>
                                      </p:to>
                                    </p:set>
                                    <p:anim calcmode="lin" valueType="num">
                                      <p:cBhvr>
                                        <p:cTn id="16" dur="500" fill="hold"/>
                                        <p:tgtEl>
                                          <p:spTgt spid="29"/>
                                        </p:tgtEl>
                                        <p:attrNameLst>
                                          <p:attrName>ppt_w</p:attrName>
                                        </p:attrNameLst>
                                      </p:cBhvr>
                                      <p:tavLst>
                                        <p:tav tm="0">
                                          <p:val>
                                            <p:fltVal val="0"/>
                                          </p:val>
                                        </p:tav>
                                        <p:tav tm="100000">
                                          <p:val>
                                            <p:strVal val="#ppt_w"/>
                                          </p:val>
                                        </p:tav>
                                      </p:tavLst>
                                    </p:anim>
                                    <p:anim calcmode="lin" valueType="num">
                                      <p:cBhvr>
                                        <p:cTn id="17" dur="500" fill="hold"/>
                                        <p:tgtEl>
                                          <p:spTgt spid="29"/>
                                        </p:tgtEl>
                                        <p:attrNameLst>
                                          <p:attrName>ppt_h</p:attrName>
                                        </p:attrNameLst>
                                      </p:cBhvr>
                                      <p:tavLst>
                                        <p:tav tm="0">
                                          <p:val>
                                            <p:fltVal val="0"/>
                                          </p:val>
                                        </p:tav>
                                        <p:tav tm="100000">
                                          <p:val>
                                            <p:strVal val="#ppt_h"/>
                                          </p:val>
                                        </p:tav>
                                      </p:tavLst>
                                    </p:anim>
                                    <p:animEffect transition="in" filter="fade">
                                      <p:cBhvr>
                                        <p:cTn id="18"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8" name="图形 47">
            <a:extLst>
              <a:ext uri="{FF2B5EF4-FFF2-40B4-BE49-F238E27FC236}">
                <a16:creationId xmlns:a16="http://schemas.microsoft.com/office/drawing/2014/main" id="{FC151AC9-2991-4E64-880E-0B0D783B4A8B}"/>
              </a:ext>
            </a:extLst>
          </p:cNvPr>
          <p:cNvPicPr>
            <a:picLocks noChangeAspect="1"/>
          </p:cNvPicPr>
          <p:nvPr/>
        </p:nvPicPr>
        <p:blipFill>
          <a:blip r:embed="rId2">
            <a:extLst>
              <a:ext uri="{96DAC541-7B7A-43D3-8B79-37D633B846F1}">
                <asvg:svgBlip xmlns:asvg="http://schemas.microsoft.com/office/drawing/2016/SVG/main" xmlns="" r:embed="rId3"/>
              </a:ext>
            </a:extLst>
          </a:blip>
          <a:stretch>
            <a:fillRect/>
          </a:stretch>
        </p:blipFill>
        <p:spPr>
          <a:xfrm flipH="1">
            <a:off x="1414902" y="663052"/>
            <a:ext cx="8922619" cy="5824377"/>
          </a:xfrm>
          <a:prstGeom prst="rect">
            <a:avLst/>
          </a:prstGeom>
        </p:spPr>
      </p:pic>
      <p:sp>
        <p:nvSpPr>
          <p:cNvPr id="29" name="Rectangle 3">
            <a:extLst>
              <a:ext uri="{FF2B5EF4-FFF2-40B4-BE49-F238E27FC236}">
                <a16:creationId xmlns:a16="http://schemas.microsoft.com/office/drawing/2014/main" id="{612E42B2-D02A-4B35-8F49-4CFD3386BAEC}"/>
              </a:ext>
            </a:extLst>
          </p:cNvPr>
          <p:cNvSpPr txBox="1">
            <a:spLocks noChangeArrowheads="1"/>
          </p:cNvSpPr>
          <p:nvPr/>
        </p:nvSpPr>
        <p:spPr>
          <a:xfrm flipH="1">
            <a:off x="2743925" y="1260185"/>
            <a:ext cx="7054581" cy="674273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0"/>
              </a:spcBef>
              <a:buClr>
                <a:srgbClr val="7030A0"/>
              </a:buClr>
              <a:buNone/>
            </a:pP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int main() 	//</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定义主函数</a:t>
            </a:r>
          </a:p>
          <a:p>
            <a:pPr marL="0" indent="0">
              <a:lnSpc>
                <a:spcPct val="120000"/>
              </a:lnSpc>
              <a:spcBef>
                <a:spcPts val="0"/>
              </a:spcBef>
              <a:buClr>
                <a:srgbClr val="7030A0"/>
              </a:buClr>
              <a:buNone/>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p>
          <a:p>
            <a:pPr marL="0" indent="0">
              <a:lnSpc>
                <a:spcPct val="120000"/>
              </a:lnSpc>
              <a:spcBef>
                <a:spcPts val="0"/>
              </a:spcBef>
              <a:buClr>
                <a:srgbClr val="7030A0"/>
              </a:buClr>
              <a:buNone/>
            </a:pP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4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int</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n=5, m=2;  //</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待处理的数据</a:t>
            </a:r>
          </a:p>
          <a:p>
            <a:pPr marL="0" indent="0">
              <a:lnSpc>
                <a:spcPct val="120000"/>
              </a:lnSpc>
              <a:spcBef>
                <a:spcPts val="0"/>
              </a:spcBef>
              <a:buClr>
                <a:srgbClr val="7030A0"/>
              </a:buClr>
              <a:buNone/>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int J1, J2, J3, C;</a:t>
            </a:r>
          </a:p>
          <a:p>
            <a:pPr marL="0" indent="0">
              <a:lnSpc>
                <a:spcPct val="120000"/>
              </a:lnSpc>
              <a:spcBef>
                <a:spcPts val="0"/>
              </a:spcBef>
              <a:buClr>
                <a:srgbClr val="7030A0"/>
              </a:buClr>
              <a:buNone/>
            </a:pP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J1=</a:t>
            </a:r>
            <a:r>
              <a:rPr lang="en-US" altLang="zh-CN" sz="24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Fac</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(n);    </a:t>
            </a:r>
            <a:endPar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a:p>
            <a:pPr marL="0" indent="0">
              <a:lnSpc>
                <a:spcPct val="120000"/>
              </a:lnSpc>
              <a:spcBef>
                <a:spcPts val="0"/>
              </a:spcBef>
              <a:buClr>
                <a:srgbClr val="7030A0"/>
              </a:buClr>
              <a:buNone/>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J2=</a:t>
            </a:r>
            <a:r>
              <a:rPr lang="en-US" altLang="zh-CN" sz="24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Fac</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(n-m);</a:t>
            </a:r>
            <a:endPar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a:p>
            <a:pPr marL="0" indent="0">
              <a:lnSpc>
                <a:spcPct val="120000"/>
              </a:lnSpc>
              <a:spcBef>
                <a:spcPts val="0"/>
              </a:spcBef>
              <a:buClr>
                <a:srgbClr val="7030A0"/>
              </a:buClr>
              <a:buNone/>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J3=</a:t>
            </a:r>
            <a:r>
              <a:rPr lang="en-US" altLang="zh-CN" sz="24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Fac</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(m);</a:t>
            </a:r>
            <a:endPar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a:p>
            <a:pPr marL="0" indent="0">
              <a:lnSpc>
                <a:spcPct val="120000"/>
              </a:lnSpc>
              <a:spcBef>
                <a:spcPts val="0"/>
              </a:spcBef>
              <a:buClr>
                <a:srgbClr val="7030A0"/>
              </a:buClr>
              <a:buNone/>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C=J1/J2/J3;</a:t>
            </a:r>
            <a:endPar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a:p>
            <a:pPr marL="0" indent="0">
              <a:lnSpc>
                <a:spcPct val="120000"/>
              </a:lnSpc>
              <a:spcBef>
                <a:spcPts val="0"/>
              </a:spcBef>
              <a:buClr>
                <a:srgbClr val="7030A0"/>
              </a:buClr>
              <a:buNone/>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4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cout</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&lt;&lt;"</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组合数为</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:"&lt;&lt;C&lt;&lt;</a:t>
            </a:r>
            <a:r>
              <a:rPr lang="en-US" altLang="zh-CN" sz="24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endl</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endPar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a:p>
            <a:pPr marL="0" indent="0">
              <a:lnSpc>
                <a:spcPct val="120000"/>
              </a:lnSpc>
              <a:spcBef>
                <a:spcPts val="0"/>
              </a:spcBef>
              <a:buClr>
                <a:srgbClr val="7030A0"/>
              </a:buClr>
              <a:buNone/>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return 0;</a:t>
            </a:r>
          </a:p>
          <a:p>
            <a:pPr marL="0" indent="0">
              <a:lnSpc>
                <a:spcPct val="120000"/>
              </a:lnSpc>
              <a:spcBef>
                <a:spcPts val="0"/>
              </a:spcBef>
              <a:buClr>
                <a:srgbClr val="7030A0"/>
              </a:buClr>
              <a:buNone/>
            </a:pP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p>
        </p:txBody>
      </p:sp>
    </p:spTree>
    <p:extLst>
      <p:ext uri="{BB962C8B-B14F-4D97-AF65-F5344CB8AC3E}">
        <p14:creationId xmlns:p14="http://schemas.microsoft.com/office/powerpoint/2010/main" val="25685395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p:cTn id="7" dur="500" fill="hold"/>
                                        <p:tgtEl>
                                          <p:spTgt spid="29"/>
                                        </p:tgtEl>
                                        <p:attrNameLst>
                                          <p:attrName>ppt_w</p:attrName>
                                        </p:attrNameLst>
                                      </p:cBhvr>
                                      <p:tavLst>
                                        <p:tav tm="0">
                                          <p:val>
                                            <p:fltVal val="0"/>
                                          </p:val>
                                        </p:tav>
                                        <p:tav tm="100000">
                                          <p:val>
                                            <p:strVal val="#ppt_w"/>
                                          </p:val>
                                        </p:tav>
                                      </p:tavLst>
                                    </p:anim>
                                    <p:anim calcmode="lin" valueType="num">
                                      <p:cBhvr>
                                        <p:cTn id="8" dur="500" fill="hold"/>
                                        <p:tgtEl>
                                          <p:spTgt spid="29"/>
                                        </p:tgtEl>
                                        <p:attrNameLst>
                                          <p:attrName>ppt_h</p:attrName>
                                        </p:attrNameLst>
                                      </p:cBhvr>
                                      <p:tavLst>
                                        <p:tav tm="0">
                                          <p:val>
                                            <p:fltVal val="0"/>
                                          </p:val>
                                        </p:tav>
                                        <p:tav tm="100000">
                                          <p:val>
                                            <p:strVal val="#ppt_h"/>
                                          </p:val>
                                        </p:tav>
                                      </p:tavLst>
                                    </p:anim>
                                    <p:animEffect transition="in" filter="fade">
                                      <p:cBhvr>
                                        <p:cTn id="9" dur="500"/>
                                        <p:tgtEl>
                                          <p:spTgt spid="29"/>
                                        </p:tgtEl>
                                      </p:cBhvr>
                                    </p:animEffect>
                                  </p:childTnLst>
                                </p:cTn>
                              </p:par>
                              <p:par>
                                <p:cTn id="10" presetID="53" presetClass="entr" presetSubtype="16" fill="hold" nodeType="withEffect">
                                  <p:stCondLst>
                                    <p:cond delay="0"/>
                                  </p:stCondLst>
                                  <p:childTnLst>
                                    <p:set>
                                      <p:cBhvr>
                                        <p:cTn id="11" dur="1" fill="hold">
                                          <p:stCondLst>
                                            <p:cond delay="0"/>
                                          </p:stCondLst>
                                        </p:cTn>
                                        <p:tgtEl>
                                          <p:spTgt spid="48"/>
                                        </p:tgtEl>
                                        <p:attrNameLst>
                                          <p:attrName>style.visibility</p:attrName>
                                        </p:attrNameLst>
                                      </p:cBhvr>
                                      <p:to>
                                        <p:strVal val="visible"/>
                                      </p:to>
                                    </p:set>
                                    <p:anim calcmode="lin" valueType="num">
                                      <p:cBhvr>
                                        <p:cTn id="12" dur="500" fill="hold"/>
                                        <p:tgtEl>
                                          <p:spTgt spid="48"/>
                                        </p:tgtEl>
                                        <p:attrNameLst>
                                          <p:attrName>ppt_w</p:attrName>
                                        </p:attrNameLst>
                                      </p:cBhvr>
                                      <p:tavLst>
                                        <p:tav tm="0">
                                          <p:val>
                                            <p:fltVal val="0"/>
                                          </p:val>
                                        </p:tav>
                                        <p:tav tm="100000">
                                          <p:val>
                                            <p:strVal val="#ppt_w"/>
                                          </p:val>
                                        </p:tav>
                                      </p:tavLst>
                                    </p:anim>
                                    <p:anim calcmode="lin" valueType="num">
                                      <p:cBhvr>
                                        <p:cTn id="13" dur="500" fill="hold"/>
                                        <p:tgtEl>
                                          <p:spTgt spid="48"/>
                                        </p:tgtEl>
                                        <p:attrNameLst>
                                          <p:attrName>ppt_h</p:attrName>
                                        </p:attrNameLst>
                                      </p:cBhvr>
                                      <p:tavLst>
                                        <p:tav tm="0">
                                          <p:val>
                                            <p:fltVal val="0"/>
                                          </p:val>
                                        </p:tav>
                                        <p:tav tm="100000">
                                          <p:val>
                                            <p:strVal val="#ppt_h"/>
                                          </p:val>
                                        </p:tav>
                                      </p:tavLst>
                                    </p:anim>
                                    <p:animEffect transition="in" filter="fade">
                                      <p:cBhvr>
                                        <p:cTn id="14"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a:extLst>
              <a:ext uri="{FF2B5EF4-FFF2-40B4-BE49-F238E27FC236}">
                <a16:creationId xmlns:a16="http://schemas.microsoft.com/office/drawing/2014/main" id="{B236A77D-E49D-488B-BBC4-787894FC8936}"/>
              </a:ext>
            </a:extLst>
          </p:cNvPr>
          <p:cNvSpPr txBox="1"/>
          <p:nvPr/>
        </p:nvSpPr>
        <p:spPr>
          <a:xfrm>
            <a:off x="3196260" y="2172172"/>
            <a:ext cx="8844812" cy="2713948"/>
          </a:xfrm>
          <a:prstGeom prst="rect">
            <a:avLst/>
          </a:prstGeom>
          <a:noFill/>
        </p:spPr>
        <p:txBody>
          <a:bodyPr wrap="square" rtlCol="0">
            <a:spAutoFit/>
          </a:bodyPr>
          <a:lstStyle/>
          <a:p>
            <a:pPr indent="628650">
              <a:lnSpc>
                <a:spcPct val="120000"/>
              </a:lnSpc>
              <a:buClr>
                <a:srgbClr val="7030A0"/>
              </a:buClr>
            </a:pP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using namespace std;</a:t>
            </a:r>
          </a:p>
          <a:p>
            <a:pPr indent="628650">
              <a:lnSpc>
                <a:spcPct val="120000"/>
              </a:lnSpc>
              <a:buClr>
                <a:srgbClr val="7030A0"/>
              </a:buClr>
            </a:pPr>
            <a:r>
              <a:rPr lang="en-US" altLang="zh-CN" sz="2400" dirty="0">
                <a:solidFill>
                  <a:schemeClr val="accent2"/>
                </a:solidFill>
                <a:latin typeface="Times New Roman" panose="02020603050405020304" pitchFamily="18" charset="0"/>
                <a:ea typeface="微软雅黑" panose="020B0503020204020204" pitchFamily="34" charset="-122"/>
                <a:cs typeface="Times New Roman" panose="02020603050405020304" pitchFamily="18" charset="0"/>
              </a:rPr>
              <a:t>int Fac(int); </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//Fac()</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的函数原型</a:t>
            </a:r>
          </a:p>
          <a:p>
            <a:pPr indent="628650">
              <a:lnSpc>
                <a:spcPct val="120000"/>
              </a:lnSpc>
              <a:buClr>
                <a:srgbClr val="7030A0"/>
              </a:buClr>
            </a:pP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int main()  //</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定义主函数</a:t>
            </a:r>
          </a:p>
          <a:p>
            <a:pPr indent="628650">
              <a:lnSpc>
                <a:spcPct val="120000"/>
              </a:lnSpc>
              <a:buClr>
                <a:srgbClr val="7030A0"/>
              </a:buClr>
            </a:pP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p>
          <a:p>
            <a:pPr indent="628650">
              <a:lnSpc>
                <a:spcPct val="120000"/>
              </a:lnSpc>
              <a:buClr>
                <a:srgbClr val="7030A0"/>
              </a:buClr>
            </a:pP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int Fac(int n) //</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定义</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Fac()</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函数</a:t>
            </a:r>
          </a:p>
          <a:p>
            <a:pPr indent="628650">
              <a:lnSpc>
                <a:spcPct val="120000"/>
              </a:lnSpc>
              <a:buClr>
                <a:srgbClr val="7030A0"/>
              </a:buClr>
            </a:pP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p>
        </p:txBody>
      </p:sp>
      <p:grpSp>
        <p:nvGrpSpPr>
          <p:cNvPr id="20" name="组合 19">
            <a:extLst>
              <a:ext uri="{FF2B5EF4-FFF2-40B4-BE49-F238E27FC236}">
                <a16:creationId xmlns:a16="http://schemas.microsoft.com/office/drawing/2014/main" id="{DFDA8DF2-EB1F-4143-AA9F-24D24AB78A49}"/>
              </a:ext>
            </a:extLst>
          </p:cNvPr>
          <p:cNvGrpSpPr/>
          <p:nvPr/>
        </p:nvGrpSpPr>
        <p:grpSpPr>
          <a:xfrm>
            <a:off x="515938" y="1091211"/>
            <a:ext cx="3196526" cy="461665"/>
            <a:chOff x="515938" y="1091211"/>
            <a:chExt cx="3196526" cy="461665"/>
          </a:xfrm>
        </p:grpSpPr>
        <p:grpSp>
          <p:nvGrpSpPr>
            <p:cNvPr id="12" name="组合 11">
              <a:extLst>
                <a:ext uri="{FF2B5EF4-FFF2-40B4-BE49-F238E27FC236}">
                  <a16:creationId xmlns:a16="http://schemas.microsoft.com/office/drawing/2014/main" id="{C6320D35-384F-464B-B2A2-8444761E5373}"/>
                </a:ext>
              </a:extLst>
            </p:cNvPr>
            <p:cNvGrpSpPr/>
            <p:nvPr/>
          </p:nvGrpSpPr>
          <p:grpSpPr>
            <a:xfrm>
              <a:off x="515938" y="1155664"/>
              <a:ext cx="406408" cy="335423"/>
              <a:chOff x="3433308" y="2097229"/>
              <a:chExt cx="866296" cy="714983"/>
            </a:xfrm>
          </p:grpSpPr>
          <p:sp>
            <p:nvSpPr>
              <p:cNvPr id="4" name="平行四边形 3">
                <a:extLst>
                  <a:ext uri="{FF2B5EF4-FFF2-40B4-BE49-F238E27FC236}">
                    <a16:creationId xmlns:a16="http://schemas.microsoft.com/office/drawing/2014/main" id="{BAE63224-3DA6-4990-BA55-F0560AC8C6A3}"/>
                  </a:ext>
                </a:extLst>
              </p:cNvPr>
              <p:cNvSpPr/>
              <p:nvPr/>
            </p:nvSpPr>
            <p:spPr>
              <a:xfrm flipH="1">
                <a:off x="3433308" y="213935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5" name="平行四边形 4">
                <a:extLst>
                  <a:ext uri="{FF2B5EF4-FFF2-40B4-BE49-F238E27FC236}">
                    <a16:creationId xmlns:a16="http://schemas.microsoft.com/office/drawing/2014/main" id="{E33D2442-BC79-4EA6-95A7-584DAFEFCF9E}"/>
                  </a:ext>
                </a:extLst>
              </p:cNvPr>
              <p:cNvSpPr/>
              <p:nvPr/>
            </p:nvSpPr>
            <p:spPr>
              <a:xfrm flipH="1">
                <a:off x="3525325" y="250166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6" name="平行四边形 5">
                <a:extLst>
                  <a:ext uri="{FF2B5EF4-FFF2-40B4-BE49-F238E27FC236}">
                    <a16:creationId xmlns:a16="http://schemas.microsoft.com/office/drawing/2014/main" id="{1C82436A-A273-44C4-A698-F9F870EC57F9}"/>
                  </a:ext>
                </a:extLst>
              </p:cNvPr>
              <p:cNvSpPr/>
              <p:nvPr/>
            </p:nvSpPr>
            <p:spPr>
              <a:xfrm flipH="1">
                <a:off x="3794779" y="213935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7" name="平行四边形 6">
                <a:extLst>
                  <a:ext uri="{FF2B5EF4-FFF2-40B4-BE49-F238E27FC236}">
                    <a16:creationId xmlns:a16="http://schemas.microsoft.com/office/drawing/2014/main" id="{65FA15EE-C4B1-4D0E-B56C-97BE6801717C}"/>
                  </a:ext>
                </a:extLst>
              </p:cNvPr>
              <p:cNvSpPr/>
              <p:nvPr/>
            </p:nvSpPr>
            <p:spPr>
              <a:xfrm flipH="1">
                <a:off x="3886796" y="250166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8" name="平行四边形 7">
                <a:extLst>
                  <a:ext uri="{FF2B5EF4-FFF2-40B4-BE49-F238E27FC236}">
                    <a16:creationId xmlns:a16="http://schemas.microsoft.com/office/drawing/2014/main" id="{D60B81A3-A6AF-4A37-A256-A53238256FBC}"/>
                  </a:ext>
                </a:extLst>
              </p:cNvPr>
              <p:cNvSpPr/>
              <p:nvPr/>
            </p:nvSpPr>
            <p:spPr>
              <a:xfrm flipH="1">
                <a:off x="3467396" y="209723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9" name="平行四边形 8">
                <a:extLst>
                  <a:ext uri="{FF2B5EF4-FFF2-40B4-BE49-F238E27FC236}">
                    <a16:creationId xmlns:a16="http://schemas.microsoft.com/office/drawing/2014/main" id="{873268C3-7CA6-4162-9E16-359E42C78B3E}"/>
                  </a:ext>
                </a:extLst>
              </p:cNvPr>
              <p:cNvSpPr/>
              <p:nvPr/>
            </p:nvSpPr>
            <p:spPr>
              <a:xfrm flipH="1">
                <a:off x="3559413" y="245954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0" name="平行四边形 9">
                <a:extLst>
                  <a:ext uri="{FF2B5EF4-FFF2-40B4-BE49-F238E27FC236}">
                    <a16:creationId xmlns:a16="http://schemas.microsoft.com/office/drawing/2014/main" id="{A6184E2F-5472-468F-ABCB-98A06BD638D3}"/>
                  </a:ext>
                </a:extLst>
              </p:cNvPr>
              <p:cNvSpPr/>
              <p:nvPr/>
            </p:nvSpPr>
            <p:spPr>
              <a:xfrm flipH="1">
                <a:off x="3828868" y="2097229"/>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1" name="平行四边形 10">
                <a:extLst>
                  <a:ext uri="{FF2B5EF4-FFF2-40B4-BE49-F238E27FC236}">
                    <a16:creationId xmlns:a16="http://schemas.microsoft.com/office/drawing/2014/main" id="{A53E34A2-A531-4DF4-BA13-30C0C4FC6654}"/>
                  </a:ext>
                </a:extLst>
              </p:cNvPr>
              <p:cNvSpPr/>
              <p:nvPr/>
            </p:nvSpPr>
            <p:spPr>
              <a:xfrm flipH="1">
                <a:off x="3920880" y="245954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grpSp>
        <p:sp>
          <p:nvSpPr>
            <p:cNvPr id="19" name="文本框 18">
              <a:extLst>
                <a:ext uri="{FF2B5EF4-FFF2-40B4-BE49-F238E27FC236}">
                  <a16:creationId xmlns:a16="http://schemas.microsoft.com/office/drawing/2014/main" id="{245A019C-342C-4D62-8AE3-6FFA94B85B77}"/>
                </a:ext>
              </a:extLst>
            </p:cNvPr>
            <p:cNvSpPr txBox="1"/>
            <p:nvPr/>
          </p:nvSpPr>
          <p:spPr>
            <a:xfrm>
              <a:off x="981504" y="1091211"/>
              <a:ext cx="2730960" cy="461665"/>
            </a:xfrm>
            <a:prstGeom prst="rect">
              <a:avLst/>
            </a:prstGeom>
            <a:noFill/>
          </p:spPr>
          <p:txBody>
            <a:bodyPr wrap="square" rtlCol="0">
              <a:spAutoFit/>
            </a:bodyPr>
            <a:lstStyle/>
            <a:p>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函数原型声明</a:t>
              </a:r>
            </a:p>
          </p:txBody>
        </p:sp>
      </p:grpSp>
      <p:grpSp>
        <p:nvGrpSpPr>
          <p:cNvPr id="22" name="组合 21">
            <a:extLst>
              <a:ext uri="{FF2B5EF4-FFF2-40B4-BE49-F238E27FC236}">
                <a16:creationId xmlns:a16="http://schemas.microsoft.com/office/drawing/2014/main" id="{9B1A0D9C-898E-48FB-9088-D18CE40B2F58}"/>
              </a:ext>
            </a:extLst>
          </p:cNvPr>
          <p:cNvGrpSpPr/>
          <p:nvPr/>
        </p:nvGrpSpPr>
        <p:grpSpPr>
          <a:xfrm rot="10800000" flipH="1">
            <a:off x="1490911" y="2034845"/>
            <a:ext cx="9210177" cy="3230245"/>
            <a:chOff x="850263" y="1552756"/>
            <a:chExt cx="13416557" cy="4877076"/>
          </a:xfrm>
        </p:grpSpPr>
        <p:grpSp>
          <p:nvGrpSpPr>
            <p:cNvPr id="23" name="组合 22">
              <a:extLst>
                <a:ext uri="{FF2B5EF4-FFF2-40B4-BE49-F238E27FC236}">
                  <a16:creationId xmlns:a16="http://schemas.microsoft.com/office/drawing/2014/main" id="{247DD11F-40D7-4ACD-8E9E-1128CF58B8D9}"/>
                </a:ext>
              </a:extLst>
            </p:cNvPr>
            <p:cNvGrpSpPr/>
            <p:nvPr/>
          </p:nvGrpSpPr>
          <p:grpSpPr>
            <a:xfrm>
              <a:off x="850263" y="1552756"/>
              <a:ext cx="13416557" cy="4877076"/>
              <a:chOff x="850263" y="1552756"/>
              <a:chExt cx="13416557" cy="4877076"/>
            </a:xfrm>
          </p:grpSpPr>
          <p:sp>
            <p:nvSpPr>
              <p:cNvPr id="27" name="任意多边形 3">
                <a:extLst>
                  <a:ext uri="{FF2B5EF4-FFF2-40B4-BE49-F238E27FC236}">
                    <a16:creationId xmlns:a16="http://schemas.microsoft.com/office/drawing/2014/main" id="{B6759EC5-1C39-4DEB-AA19-B8FE06056A2F}"/>
                  </a:ext>
                </a:extLst>
              </p:cNvPr>
              <p:cNvSpPr/>
              <p:nvPr/>
            </p:nvSpPr>
            <p:spPr>
              <a:xfrm>
                <a:off x="850263" y="1552756"/>
                <a:ext cx="13416557" cy="4877076"/>
              </a:xfrm>
              <a:custGeom>
                <a:avLst/>
                <a:gdLst>
                  <a:gd name="connsiteX0" fmla="*/ 7831355 w 10491473"/>
                  <a:gd name="connsiteY0" fmla="*/ 0 h 4877076"/>
                  <a:gd name="connsiteX1" fmla="*/ 9266735 w 10491473"/>
                  <a:gd name="connsiteY1" fmla="*/ 0 h 4877076"/>
                  <a:gd name="connsiteX2" fmla="*/ 9506378 w 10491473"/>
                  <a:gd name="connsiteY2" fmla="*/ 273194 h 4877076"/>
                  <a:gd name="connsiteX3" fmla="*/ 9724144 w 10491473"/>
                  <a:gd name="connsiteY3" fmla="*/ 273194 h 4877076"/>
                  <a:gd name="connsiteX4" fmla="*/ 10491473 w 10491473"/>
                  <a:gd name="connsiteY4" fmla="*/ 1040523 h 4877076"/>
                  <a:gd name="connsiteX5" fmla="*/ 10491473 w 10491473"/>
                  <a:gd name="connsiteY5" fmla="*/ 4877076 h 4877076"/>
                  <a:gd name="connsiteX6" fmla="*/ 10083708 w 10491473"/>
                  <a:gd name="connsiteY6" fmla="*/ 4877076 h 4877076"/>
                  <a:gd name="connsiteX7" fmla="*/ 9976858 w 10491473"/>
                  <a:gd name="connsiteY7" fmla="*/ 4718650 h 4877076"/>
                  <a:gd name="connsiteX8" fmla="*/ 9017366 w 10491473"/>
                  <a:gd name="connsiteY8" fmla="*/ 4718650 h 4877076"/>
                  <a:gd name="connsiteX9" fmla="*/ 8910516 w 10491473"/>
                  <a:gd name="connsiteY9" fmla="*/ 4877076 h 4877076"/>
                  <a:gd name="connsiteX10" fmla="*/ 767329 w 10491473"/>
                  <a:gd name="connsiteY10" fmla="*/ 4877076 h 4877076"/>
                  <a:gd name="connsiteX11" fmla="*/ 0 w 10491473"/>
                  <a:gd name="connsiteY11" fmla="*/ 4109747 h 4877076"/>
                  <a:gd name="connsiteX12" fmla="*/ 0 w 10491473"/>
                  <a:gd name="connsiteY12" fmla="*/ 3233529 h 4877076"/>
                  <a:gd name="connsiteX13" fmla="*/ 177598 w 10491473"/>
                  <a:gd name="connsiteY13" fmla="*/ 3068263 h 4877076"/>
                  <a:gd name="connsiteX14" fmla="*/ 177598 w 10491473"/>
                  <a:gd name="connsiteY14" fmla="*/ 2401062 h 4877076"/>
                  <a:gd name="connsiteX15" fmla="*/ 0 w 10491473"/>
                  <a:gd name="connsiteY15" fmla="*/ 2235796 h 4877076"/>
                  <a:gd name="connsiteX16" fmla="*/ 0 w 10491473"/>
                  <a:gd name="connsiteY16" fmla="*/ 273194 h 4877076"/>
                  <a:gd name="connsiteX17" fmla="*/ 433369 w 10491473"/>
                  <a:gd name="connsiteY17" fmla="*/ 273194 h 4877076"/>
                  <a:gd name="connsiteX18" fmla="*/ 673292 w 10491473"/>
                  <a:gd name="connsiteY18" fmla="*/ 1376 h 4877076"/>
                  <a:gd name="connsiteX19" fmla="*/ 2113993 w 10491473"/>
                  <a:gd name="connsiteY19" fmla="*/ 1376 h 4877076"/>
                  <a:gd name="connsiteX20" fmla="*/ 2353916 w 10491473"/>
                  <a:gd name="connsiteY20" fmla="*/ 273194 h 4877076"/>
                  <a:gd name="connsiteX21" fmla="*/ 7591712 w 10491473"/>
                  <a:gd name="connsiteY21" fmla="*/ 273194 h 4877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491473" h="4877076">
                    <a:moveTo>
                      <a:pt x="7831355" y="0"/>
                    </a:moveTo>
                    <a:lnTo>
                      <a:pt x="9266735" y="0"/>
                    </a:lnTo>
                    <a:lnTo>
                      <a:pt x="9506378" y="273194"/>
                    </a:lnTo>
                    <a:lnTo>
                      <a:pt x="9724144" y="273194"/>
                    </a:lnTo>
                    <a:lnTo>
                      <a:pt x="10491473" y="1040523"/>
                    </a:lnTo>
                    <a:lnTo>
                      <a:pt x="10491473" y="4877076"/>
                    </a:lnTo>
                    <a:lnTo>
                      <a:pt x="10083708" y="4877076"/>
                    </a:lnTo>
                    <a:lnTo>
                      <a:pt x="9976858" y="4718650"/>
                    </a:lnTo>
                    <a:lnTo>
                      <a:pt x="9017366" y="4718650"/>
                    </a:lnTo>
                    <a:lnTo>
                      <a:pt x="8910516" y="4877076"/>
                    </a:lnTo>
                    <a:lnTo>
                      <a:pt x="767329" y="4877076"/>
                    </a:lnTo>
                    <a:lnTo>
                      <a:pt x="0" y="4109747"/>
                    </a:lnTo>
                    <a:lnTo>
                      <a:pt x="0" y="3233529"/>
                    </a:lnTo>
                    <a:lnTo>
                      <a:pt x="177598" y="3068263"/>
                    </a:lnTo>
                    <a:lnTo>
                      <a:pt x="177598" y="2401062"/>
                    </a:lnTo>
                    <a:lnTo>
                      <a:pt x="0" y="2235796"/>
                    </a:lnTo>
                    <a:lnTo>
                      <a:pt x="0" y="273194"/>
                    </a:lnTo>
                    <a:lnTo>
                      <a:pt x="433369" y="273194"/>
                    </a:lnTo>
                    <a:lnTo>
                      <a:pt x="673292" y="1376"/>
                    </a:lnTo>
                    <a:lnTo>
                      <a:pt x="2113993" y="1376"/>
                    </a:lnTo>
                    <a:lnTo>
                      <a:pt x="2353916" y="273194"/>
                    </a:lnTo>
                    <a:lnTo>
                      <a:pt x="7591712" y="273194"/>
                    </a:lnTo>
                    <a:close/>
                  </a:path>
                </a:pathLst>
              </a:cu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latin typeface="Times New Roman" panose="02020603050405020304" pitchFamily="18" charset="0"/>
                  <a:ea typeface="微软雅黑" panose="020B0503020204020204" pitchFamily="34" charset="-122"/>
                  <a:cs typeface="Times New Roman" panose="02020603050405020304" pitchFamily="18" charset="0"/>
                </a:endParaRPr>
              </a:p>
            </p:txBody>
          </p:sp>
          <p:grpSp>
            <p:nvGrpSpPr>
              <p:cNvPr id="28" name="组合 27">
                <a:extLst>
                  <a:ext uri="{FF2B5EF4-FFF2-40B4-BE49-F238E27FC236}">
                    <a16:creationId xmlns:a16="http://schemas.microsoft.com/office/drawing/2014/main" id="{D0CAE622-951A-4DCF-88BB-05D7FB1D748A}"/>
                  </a:ext>
                </a:extLst>
              </p:cNvPr>
              <p:cNvGrpSpPr/>
              <p:nvPr/>
            </p:nvGrpSpPr>
            <p:grpSpPr>
              <a:xfrm flipH="1">
                <a:off x="11116151" y="1613603"/>
                <a:ext cx="1573213" cy="303301"/>
                <a:chOff x="6149102" y="1612916"/>
                <a:chExt cx="1547286" cy="303301"/>
              </a:xfrm>
            </p:grpSpPr>
            <p:sp>
              <p:nvSpPr>
                <p:cNvPr id="29" name="平行四边形 28">
                  <a:extLst>
                    <a:ext uri="{FF2B5EF4-FFF2-40B4-BE49-F238E27FC236}">
                      <a16:creationId xmlns:a16="http://schemas.microsoft.com/office/drawing/2014/main" id="{388F8429-A170-429A-8976-02783A63F1C2}"/>
                    </a:ext>
                  </a:extLst>
                </p:cNvPr>
                <p:cNvSpPr/>
                <p:nvPr/>
              </p:nvSpPr>
              <p:spPr>
                <a:xfrm>
                  <a:off x="7105480" y="1612916"/>
                  <a:ext cx="590908"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0" name="平行四边形 29">
                  <a:extLst>
                    <a:ext uri="{FF2B5EF4-FFF2-40B4-BE49-F238E27FC236}">
                      <a16:creationId xmlns:a16="http://schemas.microsoft.com/office/drawing/2014/main" id="{E34A4DEB-E82F-40AA-A193-EDA628EBDF1A}"/>
                    </a:ext>
                  </a:extLst>
                </p:cNvPr>
                <p:cNvSpPr/>
                <p:nvPr/>
              </p:nvSpPr>
              <p:spPr>
                <a:xfrm>
                  <a:off x="6633990" y="1612916"/>
                  <a:ext cx="590908"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1" name="平行四边形 30">
                  <a:extLst>
                    <a:ext uri="{FF2B5EF4-FFF2-40B4-BE49-F238E27FC236}">
                      <a16:creationId xmlns:a16="http://schemas.microsoft.com/office/drawing/2014/main" id="{B28DC9DF-931D-443E-AF67-45324DF8D24E}"/>
                    </a:ext>
                  </a:extLst>
                </p:cNvPr>
                <p:cNvSpPr/>
                <p:nvPr/>
              </p:nvSpPr>
              <p:spPr>
                <a:xfrm>
                  <a:off x="6149102" y="1612916"/>
                  <a:ext cx="590910"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grpSp>
        <p:sp>
          <p:nvSpPr>
            <p:cNvPr id="24" name="平行四边形 23">
              <a:extLst>
                <a:ext uri="{FF2B5EF4-FFF2-40B4-BE49-F238E27FC236}">
                  <a16:creationId xmlns:a16="http://schemas.microsoft.com/office/drawing/2014/main" id="{034C073A-45D5-46DB-A924-50411BDABF81}"/>
                </a:ext>
              </a:extLst>
            </p:cNvPr>
            <p:cNvSpPr/>
            <p:nvPr/>
          </p:nvSpPr>
          <p:spPr>
            <a:xfrm>
              <a:off x="1787177" y="1614290"/>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5" name="平行四边形 24">
              <a:extLst>
                <a:ext uri="{FF2B5EF4-FFF2-40B4-BE49-F238E27FC236}">
                  <a16:creationId xmlns:a16="http://schemas.microsoft.com/office/drawing/2014/main" id="{87259167-02CF-4591-9FCE-EDD9CE307BCE}"/>
                </a:ext>
              </a:extLst>
            </p:cNvPr>
            <p:cNvSpPr/>
            <p:nvPr/>
          </p:nvSpPr>
          <p:spPr>
            <a:xfrm>
              <a:off x="2272064" y="1614290"/>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6" name="平行四边形 25">
              <a:extLst>
                <a:ext uri="{FF2B5EF4-FFF2-40B4-BE49-F238E27FC236}">
                  <a16:creationId xmlns:a16="http://schemas.microsoft.com/office/drawing/2014/main" id="{5C7F3AF0-EBE1-474D-BA45-28355B3C9F13}"/>
                </a:ext>
              </a:extLst>
            </p:cNvPr>
            <p:cNvSpPr/>
            <p:nvPr/>
          </p:nvSpPr>
          <p:spPr>
            <a:xfrm>
              <a:off x="2743553" y="1614290"/>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spTree>
    <p:extLst>
      <p:ext uri="{BB962C8B-B14F-4D97-AF65-F5344CB8AC3E}">
        <p14:creationId xmlns:p14="http://schemas.microsoft.com/office/powerpoint/2010/main" val="687953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wipe(left)">
                                      <p:cBhvr>
                                        <p:cTn id="7" dur="500"/>
                                        <p:tgtEl>
                                          <p:spTgt spid="20"/>
                                        </p:tgtEl>
                                      </p:cBhvr>
                                    </p:animEffect>
                                  </p:childTnLst>
                                </p:cTn>
                              </p:par>
                            </p:childTnLst>
                          </p:cTn>
                        </p:par>
                        <p:par>
                          <p:cTn id="8" fill="hold">
                            <p:stCondLst>
                              <p:cond delay="500"/>
                            </p:stCondLst>
                            <p:childTnLst>
                              <p:par>
                                <p:cTn id="9" presetID="20" presetClass="entr" presetSubtype="0" fill="hold" nodeType="after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wedge">
                                      <p:cBhvr>
                                        <p:cTn id="11" dur="500"/>
                                        <p:tgtEl>
                                          <p:spTgt spid="22"/>
                                        </p:tgtEl>
                                      </p:cBhvr>
                                    </p:animEffect>
                                  </p:childTnLst>
                                </p:cTn>
                              </p:par>
                            </p:childTnLst>
                          </p:cTn>
                        </p:par>
                        <p:par>
                          <p:cTn id="12" fill="hold">
                            <p:stCondLst>
                              <p:cond delay="1000"/>
                            </p:stCondLst>
                            <p:childTnLst>
                              <p:par>
                                <p:cTn id="13" presetID="42" presetClass="entr" presetSubtype="0" fill="hold" grpId="0" nodeType="after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500"/>
                                        <p:tgtEl>
                                          <p:spTgt spid="13"/>
                                        </p:tgtEl>
                                      </p:cBhvr>
                                    </p:animEffect>
                                    <p:anim calcmode="lin" valueType="num">
                                      <p:cBhvr>
                                        <p:cTn id="16" dur="500" fill="hold"/>
                                        <p:tgtEl>
                                          <p:spTgt spid="13"/>
                                        </p:tgtEl>
                                        <p:attrNameLst>
                                          <p:attrName>ppt_x</p:attrName>
                                        </p:attrNameLst>
                                      </p:cBhvr>
                                      <p:tavLst>
                                        <p:tav tm="0">
                                          <p:val>
                                            <p:strVal val="#ppt_x"/>
                                          </p:val>
                                        </p:tav>
                                        <p:tav tm="100000">
                                          <p:val>
                                            <p:strVal val="#ppt_x"/>
                                          </p:val>
                                        </p:tav>
                                      </p:tavLst>
                                    </p:anim>
                                    <p:anim calcmode="lin" valueType="num">
                                      <p:cBhvr>
                                        <p:cTn id="17" dur="5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a:extLst>
              <a:ext uri="{FF2B5EF4-FFF2-40B4-BE49-F238E27FC236}">
                <a16:creationId xmlns:a16="http://schemas.microsoft.com/office/drawing/2014/main" id="{B236A77D-E49D-488B-BBC4-787894FC8936}"/>
              </a:ext>
            </a:extLst>
          </p:cNvPr>
          <p:cNvSpPr txBox="1"/>
          <p:nvPr/>
        </p:nvSpPr>
        <p:spPr>
          <a:xfrm>
            <a:off x="1699363" y="2362717"/>
            <a:ext cx="8844812" cy="2270750"/>
          </a:xfrm>
          <a:prstGeom prst="rect">
            <a:avLst/>
          </a:prstGeom>
          <a:noFill/>
        </p:spPr>
        <p:txBody>
          <a:bodyPr wrap="square" rtlCol="0">
            <a:spAutoFit/>
          </a:bodyPr>
          <a:lstStyle/>
          <a:p>
            <a:pPr indent="628650">
              <a:lnSpc>
                <a:spcPct val="120000"/>
              </a:lnSpc>
              <a:buClr>
                <a:srgbClr val="7030A0"/>
              </a:buClr>
            </a:pPr>
            <a:r>
              <a:rPr lang="zh-CN" altLang="en-US" sz="2400" dirty="0">
                <a:solidFill>
                  <a:schemeClr val="tx1">
                    <a:lumMod val="85000"/>
                    <a:lumOff val="15000"/>
                  </a:schemeClr>
                </a:solidFill>
                <a:latin typeface="微软雅黑" panose="020B0503020204020204" pitchFamily="34" charset="-122"/>
                <a:ea typeface="微软雅黑" panose="020B0503020204020204" pitchFamily="34" charset="-122"/>
              </a:rPr>
              <a:t>日程生活中，将一个较复杂的任务分解成若干个子任务，每个子任务都有明确的阶段性目标。对于分解后某些子任务仍然较复杂的情况，还可以再对这些子任务进行进一步分解，得到规模更小、更易于完成的子任务。</a:t>
            </a:r>
          </a:p>
          <a:p>
            <a:pPr indent="628650">
              <a:lnSpc>
                <a:spcPct val="120000"/>
              </a:lnSpc>
              <a:buClr>
                <a:srgbClr val="7030A0"/>
              </a:buClr>
            </a:pPr>
            <a:r>
              <a:rPr lang="zh-CN" altLang="en-US" sz="2400" dirty="0">
                <a:solidFill>
                  <a:schemeClr val="tx1">
                    <a:lumMod val="85000"/>
                    <a:lumOff val="15000"/>
                  </a:schemeClr>
                </a:solidFill>
                <a:latin typeface="微软雅黑" panose="020B0503020204020204" pitchFamily="34" charset="-122"/>
                <a:ea typeface="微软雅黑" panose="020B0503020204020204" pitchFamily="34" charset="-122"/>
              </a:rPr>
              <a:t>这采用的就是模块化的思想。</a:t>
            </a:r>
          </a:p>
        </p:txBody>
      </p:sp>
      <p:grpSp>
        <p:nvGrpSpPr>
          <p:cNvPr id="20" name="组合 19">
            <a:extLst>
              <a:ext uri="{FF2B5EF4-FFF2-40B4-BE49-F238E27FC236}">
                <a16:creationId xmlns:a16="http://schemas.microsoft.com/office/drawing/2014/main" id="{DFDA8DF2-EB1F-4143-AA9F-24D24AB78A49}"/>
              </a:ext>
            </a:extLst>
          </p:cNvPr>
          <p:cNvGrpSpPr/>
          <p:nvPr/>
        </p:nvGrpSpPr>
        <p:grpSpPr>
          <a:xfrm>
            <a:off x="933028" y="1103254"/>
            <a:ext cx="1973353" cy="461665"/>
            <a:chOff x="515938" y="1091211"/>
            <a:chExt cx="1973353" cy="461665"/>
          </a:xfrm>
        </p:grpSpPr>
        <p:grpSp>
          <p:nvGrpSpPr>
            <p:cNvPr id="12" name="组合 11">
              <a:extLst>
                <a:ext uri="{FF2B5EF4-FFF2-40B4-BE49-F238E27FC236}">
                  <a16:creationId xmlns:a16="http://schemas.microsoft.com/office/drawing/2014/main" id="{C6320D35-384F-464B-B2A2-8444761E5373}"/>
                </a:ext>
              </a:extLst>
            </p:cNvPr>
            <p:cNvGrpSpPr/>
            <p:nvPr/>
          </p:nvGrpSpPr>
          <p:grpSpPr>
            <a:xfrm>
              <a:off x="515938" y="1155664"/>
              <a:ext cx="406408" cy="335423"/>
              <a:chOff x="3433308" y="2097229"/>
              <a:chExt cx="866296" cy="714983"/>
            </a:xfrm>
          </p:grpSpPr>
          <p:sp>
            <p:nvSpPr>
              <p:cNvPr id="4" name="平行四边形 3">
                <a:extLst>
                  <a:ext uri="{FF2B5EF4-FFF2-40B4-BE49-F238E27FC236}">
                    <a16:creationId xmlns:a16="http://schemas.microsoft.com/office/drawing/2014/main" id="{BAE63224-3DA6-4990-BA55-F0560AC8C6A3}"/>
                  </a:ext>
                </a:extLst>
              </p:cNvPr>
              <p:cNvSpPr/>
              <p:nvPr/>
            </p:nvSpPr>
            <p:spPr>
              <a:xfrm flipH="1">
                <a:off x="3433308" y="213935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sp>
            <p:nvSpPr>
              <p:cNvPr id="5" name="平行四边形 4">
                <a:extLst>
                  <a:ext uri="{FF2B5EF4-FFF2-40B4-BE49-F238E27FC236}">
                    <a16:creationId xmlns:a16="http://schemas.microsoft.com/office/drawing/2014/main" id="{E33D2442-BC79-4EA6-95A7-584DAFEFCF9E}"/>
                  </a:ext>
                </a:extLst>
              </p:cNvPr>
              <p:cNvSpPr/>
              <p:nvPr/>
            </p:nvSpPr>
            <p:spPr>
              <a:xfrm flipH="1">
                <a:off x="3525325" y="250166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sp>
            <p:nvSpPr>
              <p:cNvPr id="6" name="平行四边形 5">
                <a:extLst>
                  <a:ext uri="{FF2B5EF4-FFF2-40B4-BE49-F238E27FC236}">
                    <a16:creationId xmlns:a16="http://schemas.microsoft.com/office/drawing/2014/main" id="{1C82436A-A273-44C4-A698-F9F870EC57F9}"/>
                  </a:ext>
                </a:extLst>
              </p:cNvPr>
              <p:cNvSpPr/>
              <p:nvPr/>
            </p:nvSpPr>
            <p:spPr>
              <a:xfrm flipH="1">
                <a:off x="3794779" y="213935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sp>
            <p:nvSpPr>
              <p:cNvPr id="7" name="平行四边形 6">
                <a:extLst>
                  <a:ext uri="{FF2B5EF4-FFF2-40B4-BE49-F238E27FC236}">
                    <a16:creationId xmlns:a16="http://schemas.microsoft.com/office/drawing/2014/main" id="{65FA15EE-C4B1-4D0E-B56C-97BE6801717C}"/>
                  </a:ext>
                </a:extLst>
              </p:cNvPr>
              <p:cNvSpPr/>
              <p:nvPr/>
            </p:nvSpPr>
            <p:spPr>
              <a:xfrm flipH="1">
                <a:off x="3886796" y="250166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sp>
            <p:nvSpPr>
              <p:cNvPr id="8" name="平行四边形 7">
                <a:extLst>
                  <a:ext uri="{FF2B5EF4-FFF2-40B4-BE49-F238E27FC236}">
                    <a16:creationId xmlns:a16="http://schemas.microsoft.com/office/drawing/2014/main" id="{D60B81A3-A6AF-4A37-A256-A53238256FBC}"/>
                  </a:ext>
                </a:extLst>
              </p:cNvPr>
              <p:cNvSpPr/>
              <p:nvPr/>
            </p:nvSpPr>
            <p:spPr>
              <a:xfrm flipH="1">
                <a:off x="3467396" y="209723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sp>
            <p:nvSpPr>
              <p:cNvPr id="9" name="平行四边形 8">
                <a:extLst>
                  <a:ext uri="{FF2B5EF4-FFF2-40B4-BE49-F238E27FC236}">
                    <a16:creationId xmlns:a16="http://schemas.microsoft.com/office/drawing/2014/main" id="{873268C3-7CA6-4162-9E16-359E42C78B3E}"/>
                  </a:ext>
                </a:extLst>
              </p:cNvPr>
              <p:cNvSpPr/>
              <p:nvPr/>
            </p:nvSpPr>
            <p:spPr>
              <a:xfrm flipH="1">
                <a:off x="3559413" y="245954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sp>
            <p:nvSpPr>
              <p:cNvPr id="10" name="平行四边形 9">
                <a:extLst>
                  <a:ext uri="{FF2B5EF4-FFF2-40B4-BE49-F238E27FC236}">
                    <a16:creationId xmlns:a16="http://schemas.microsoft.com/office/drawing/2014/main" id="{A6184E2F-5472-468F-ABCB-98A06BD638D3}"/>
                  </a:ext>
                </a:extLst>
              </p:cNvPr>
              <p:cNvSpPr/>
              <p:nvPr/>
            </p:nvSpPr>
            <p:spPr>
              <a:xfrm flipH="1">
                <a:off x="3828868" y="2097229"/>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sp>
            <p:nvSpPr>
              <p:cNvPr id="11" name="平行四边形 10">
                <a:extLst>
                  <a:ext uri="{FF2B5EF4-FFF2-40B4-BE49-F238E27FC236}">
                    <a16:creationId xmlns:a16="http://schemas.microsoft.com/office/drawing/2014/main" id="{A53E34A2-A531-4DF4-BA13-30C0C4FC6654}"/>
                  </a:ext>
                </a:extLst>
              </p:cNvPr>
              <p:cNvSpPr/>
              <p:nvPr/>
            </p:nvSpPr>
            <p:spPr>
              <a:xfrm flipH="1">
                <a:off x="3920880" y="245954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grpSp>
        <p:sp>
          <p:nvSpPr>
            <p:cNvPr id="19" name="文本框 18">
              <a:extLst>
                <a:ext uri="{FF2B5EF4-FFF2-40B4-BE49-F238E27FC236}">
                  <a16:creationId xmlns:a16="http://schemas.microsoft.com/office/drawing/2014/main" id="{245A019C-342C-4D62-8AE3-6FFA94B85B77}"/>
                </a:ext>
              </a:extLst>
            </p:cNvPr>
            <p:cNvSpPr txBox="1"/>
            <p:nvPr/>
          </p:nvSpPr>
          <p:spPr>
            <a:xfrm>
              <a:off x="981504" y="1091211"/>
              <a:ext cx="1507787" cy="461665"/>
            </a:xfrm>
            <a:prstGeom prst="rect">
              <a:avLst/>
            </a:prstGeom>
            <a:noFill/>
          </p:spPr>
          <p:txBody>
            <a:bodyPr wrap="square" rtlCol="0">
              <a:spAutoFit/>
            </a:bodyPr>
            <a:lstStyle/>
            <a:p>
              <a:r>
                <a:rPr lang="zh-CN" altLang="en-US" sz="2400" dirty="0">
                  <a:solidFill>
                    <a:schemeClr val="tx1">
                      <a:lumMod val="85000"/>
                      <a:lumOff val="15000"/>
                    </a:schemeClr>
                  </a:solidFill>
                  <a:latin typeface="微软雅黑" panose="020B0503020204020204" pitchFamily="34" charset="-122"/>
                  <a:ea typeface="微软雅黑" panose="020B0503020204020204" pitchFamily="34" charset="-122"/>
                </a:rPr>
                <a:t>模块化</a:t>
              </a:r>
            </a:p>
          </p:txBody>
        </p:sp>
      </p:grpSp>
      <p:grpSp>
        <p:nvGrpSpPr>
          <p:cNvPr id="22" name="组合 21">
            <a:extLst>
              <a:ext uri="{FF2B5EF4-FFF2-40B4-BE49-F238E27FC236}">
                <a16:creationId xmlns:a16="http://schemas.microsoft.com/office/drawing/2014/main" id="{9B1A0D9C-898E-48FB-9088-D18CE40B2F58}"/>
              </a:ext>
            </a:extLst>
          </p:cNvPr>
          <p:cNvGrpSpPr/>
          <p:nvPr/>
        </p:nvGrpSpPr>
        <p:grpSpPr>
          <a:xfrm rot="10800000" flipH="1">
            <a:off x="1424236" y="1984741"/>
            <a:ext cx="9210177" cy="3230245"/>
            <a:chOff x="850263" y="1552756"/>
            <a:chExt cx="13416557" cy="4877076"/>
          </a:xfrm>
        </p:grpSpPr>
        <p:grpSp>
          <p:nvGrpSpPr>
            <p:cNvPr id="23" name="组合 22">
              <a:extLst>
                <a:ext uri="{FF2B5EF4-FFF2-40B4-BE49-F238E27FC236}">
                  <a16:creationId xmlns:a16="http://schemas.microsoft.com/office/drawing/2014/main" id="{247DD11F-40D7-4ACD-8E9E-1128CF58B8D9}"/>
                </a:ext>
              </a:extLst>
            </p:cNvPr>
            <p:cNvGrpSpPr/>
            <p:nvPr/>
          </p:nvGrpSpPr>
          <p:grpSpPr>
            <a:xfrm>
              <a:off x="850263" y="1552756"/>
              <a:ext cx="13416557" cy="4877076"/>
              <a:chOff x="850263" y="1552756"/>
              <a:chExt cx="13416557" cy="4877076"/>
            </a:xfrm>
          </p:grpSpPr>
          <p:sp>
            <p:nvSpPr>
              <p:cNvPr id="27" name="任意多边形 3">
                <a:extLst>
                  <a:ext uri="{FF2B5EF4-FFF2-40B4-BE49-F238E27FC236}">
                    <a16:creationId xmlns:a16="http://schemas.microsoft.com/office/drawing/2014/main" id="{B6759EC5-1C39-4DEB-AA19-B8FE06056A2F}"/>
                  </a:ext>
                </a:extLst>
              </p:cNvPr>
              <p:cNvSpPr/>
              <p:nvPr/>
            </p:nvSpPr>
            <p:spPr>
              <a:xfrm>
                <a:off x="850263" y="1552756"/>
                <a:ext cx="13416557" cy="4877076"/>
              </a:xfrm>
              <a:custGeom>
                <a:avLst/>
                <a:gdLst>
                  <a:gd name="connsiteX0" fmla="*/ 7831355 w 10491473"/>
                  <a:gd name="connsiteY0" fmla="*/ 0 h 4877076"/>
                  <a:gd name="connsiteX1" fmla="*/ 9266735 w 10491473"/>
                  <a:gd name="connsiteY1" fmla="*/ 0 h 4877076"/>
                  <a:gd name="connsiteX2" fmla="*/ 9506378 w 10491473"/>
                  <a:gd name="connsiteY2" fmla="*/ 273194 h 4877076"/>
                  <a:gd name="connsiteX3" fmla="*/ 9724144 w 10491473"/>
                  <a:gd name="connsiteY3" fmla="*/ 273194 h 4877076"/>
                  <a:gd name="connsiteX4" fmla="*/ 10491473 w 10491473"/>
                  <a:gd name="connsiteY4" fmla="*/ 1040523 h 4877076"/>
                  <a:gd name="connsiteX5" fmla="*/ 10491473 w 10491473"/>
                  <a:gd name="connsiteY5" fmla="*/ 4877076 h 4877076"/>
                  <a:gd name="connsiteX6" fmla="*/ 10083708 w 10491473"/>
                  <a:gd name="connsiteY6" fmla="*/ 4877076 h 4877076"/>
                  <a:gd name="connsiteX7" fmla="*/ 9976858 w 10491473"/>
                  <a:gd name="connsiteY7" fmla="*/ 4718650 h 4877076"/>
                  <a:gd name="connsiteX8" fmla="*/ 9017366 w 10491473"/>
                  <a:gd name="connsiteY8" fmla="*/ 4718650 h 4877076"/>
                  <a:gd name="connsiteX9" fmla="*/ 8910516 w 10491473"/>
                  <a:gd name="connsiteY9" fmla="*/ 4877076 h 4877076"/>
                  <a:gd name="connsiteX10" fmla="*/ 767329 w 10491473"/>
                  <a:gd name="connsiteY10" fmla="*/ 4877076 h 4877076"/>
                  <a:gd name="connsiteX11" fmla="*/ 0 w 10491473"/>
                  <a:gd name="connsiteY11" fmla="*/ 4109747 h 4877076"/>
                  <a:gd name="connsiteX12" fmla="*/ 0 w 10491473"/>
                  <a:gd name="connsiteY12" fmla="*/ 3233529 h 4877076"/>
                  <a:gd name="connsiteX13" fmla="*/ 177598 w 10491473"/>
                  <a:gd name="connsiteY13" fmla="*/ 3068263 h 4877076"/>
                  <a:gd name="connsiteX14" fmla="*/ 177598 w 10491473"/>
                  <a:gd name="connsiteY14" fmla="*/ 2401062 h 4877076"/>
                  <a:gd name="connsiteX15" fmla="*/ 0 w 10491473"/>
                  <a:gd name="connsiteY15" fmla="*/ 2235796 h 4877076"/>
                  <a:gd name="connsiteX16" fmla="*/ 0 w 10491473"/>
                  <a:gd name="connsiteY16" fmla="*/ 273194 h 4877076"/>
                  <a:gd name="connsiteX17" fmla="*/ 433369 w 10491473"/>
                  <a:gd name="connsiteY17" fmla="*/ 273194 h 4877076"/>
                  <a:gd name="connsiteX18" fmla="*/ 673292 w 10491473"/>
                  <a:gd name="connsiteY18" fmla="*/ 1376 h 4877076"/>
                  <a:gd name="connsiteX19" fmla="*/ 2113993 w 10491473"/>
                  <a:gd name="connsiteY19" fmla="*/ 1376 h 4877076"/>
                  <a:gd name="connsiteX20" fmla="*/ 2353916 w 10491473"/>
                  <a:gd name="connsiteY20" fmla="*/ 273194 h 4877076"/>
                  <a:gd name="connsiteX21" fmla="*/ 7591712 w 10491473"/>
                  <a:gd name="connsiteY21" fmla="*/ 273194 h 4877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491473" h="4877076">
                    <a:moveTo>
                      <a:pt x="7831355" y="0"/>
                    </a:moveTo>
                    <a:lnTo>
                      <a:pt x="9266735" y="0"/>
                    </a:lnTo>
                    <a:lnTo>
                      <a:pt x="9506378" y="273194"/>
                    </a:lnTo>
                    <a:lnTo>
                      <a:pt x="9724144" y="273194"/>
                    </a:lnTo>
                    <a:lnTo>
                      <a:pt x="10491473" y="1040523"/>
                    </a:lnTo>
                    <a:lnTo>
                      <a:pt x="10491473" y="4877076"/>
                    </a:lnTo>
                    <a:lnTo>
                      <a:pt x="10083708" y="4877076"/>
                    </a:lnTo>
                    <a:lnTo>
                      <a:pt x="9976858" y="4718650"/>
                    </a:lnTo>
                    <a:lnTo>
                      <a:pt x="9017366" y="4718650"/>
                    </a:lnTo>
                    <a:lnTo>
                      <a:pt x="8910516" y="4877076"/>
                    </a:lnTo>
                    <a:lnTo>
                      <a:pt x="767329" y="4877076"/>
                    </a:lnTo>
                    <a:lnTo>
                      <a:pt x="0" y="4109747"/>
                    </a:lnTo>
                    <a:lnTo>
                      <a:pt x="0" y="3233529"/>
                    </a:lnTo>
                    <a:lnTo>
                      <a:pt x="177598" y="3068263"/>
                    </a:lnTo>
                    <a:lnTo>
                      <a:pt x="177598" y="2401062"/>
                    </a:lnTo>
                    <a:lnTo>
                      <a:pt x="0" y="2235796"/>
                    </a:lnTo>
                    <a:lnTo>
                      <a:pt x="0" y="273194"/>
                    </a:lnTo>
                    <a:lnTo>
                      <a:pt x="433369" y="273194"/>
                    </a:lnTo>
                    <a:lnTo>
                      <a:pt x="673292" y="1376"/>
                    </a:lnTo>
                    <a:lnTo>
                      <a:pt x="2113993" y="1376"/>
                    </a:lnTo>
                    <a:lnTo>
                      <a:pt x="2353916" y="273194"/>
                    </a:lnTo>
                    <a:lnTo>
                      <a:pt x="7591712" y="273194"/>
                    </a:lnTo>
                    <a:close/>
                  </a:path>
                </a:pathLst>
              </a:cu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dirty="0">
                  <a:solidFill>
                    <a:schemeClr val="tx1">
                      <a:lumMod val="85000"/>
                      <a:lumOff val="15000"/>
                    </a:schemeClr>
                  </a:solidFill>
                </a:endParaRPr>
              </a:p>
            </p:txBody>
          </p:sp>
          <p:grpSp>
            <p:nvGrpSpPr>
              <p:cNvPr id="28" name="组合 27">
                <a:extLst>
                  <a:ext uri="{FF2B5EF4-FFF2-40B4-BE49-F238E27FC236}">
                    <a16:creationId xmlns:a16="http://schemas.microsoft.com/office/drawing/2014/main" id="{D0CAE622-951A-4DCF-88BB-05D7FB1D748A}"/>
                  </a:ext>
                </a:extLst>
              </p:cNvPr>
              <p:cNvGrpSpPr/>
              <p:nvPr/>
            </p:nvGrpSpPr>
            <p:grpSpPr>
              <a:xfrm flipH="1">
                <a:off x="11116151" y="1613603"/>
                <a:ext cx="1573213" cy="303301"/>
                <a:chOff x="6149102" y="1612916"/>
                <a:chExt cx="1547286" cy="303301"/>
              </a:xfrm>
            </p:grpSpPr>
            <p:sp>
              <p:nvSpPr>
                <p:cNvPr id="29" name="平行四边形 28">
                  <a:extLst>
                    <a:ext uri="{FF2B5EF4-FFF2-40B4-BE49-F238E27FC236}">
                      <a16:creationId xmlns:a16="http://schemas.microsoft.com/office/drawing/2014/main" id="{388F8429-A170-429A-8976-02783A63F1C2}"/>
                    </a:ext>
                  </a:extLst>
                </p:cNvPr>
                <p:cNvSpPr/>
                <p:nvPr/>
              </p:nvSpPr>
              <p:spPr>
                <a:xfrm>
                  <a:off x="7105480" y="1612916"/>
                  <a:ext cx="590908"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chemeClr val="tx1">
                        <a:lumMod val="85000"/>
                        <a:lumOff val="15000"/>
                      </a:schemeClr>
                    </a:solidFill>
                  </a:endParaRPr>
                </a:p>
              </p:txBody>
            </p:sp>
            <p:sp>
              <p:nvSpPr>
                <p:cNvPr id="30" name="平行四边形 29">
                  <a:extLst>
                    <a:ext uri="{FF2B5EF4-FFF2-40B4-BE49-F238E27FC236}">
                      <a16:creationId xmlns:a16="http://schemas.microsoft.com/office/drawing/2014/main" id="{E34A4DEB-E82F-40AA-A193-EDA628EBDF1A}"/>
                    </a:ext>
                  </a:extLst>
                </p:cNvPr>
                <p:cNvSpPr/>
                <p:nvPr/>
              </p:nvSpPr>
              <p:spPr>
                <a:xfrm>
                  <a:off x="6633990" y="1612916"/>
                  <a:ext cx="590908"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chemeClr val="tx1">
                        <a:lumMod val="85000"/>
                        <a:lumOff val="15000"/>
                      </a:schemeClr>
                    </a:solidFill>
                  </a:endParaRPr>
                </a:p>
              </p:txBody>
            </p:sp>
            <p:sp>
              <p:nvSpPr>
                <p:cNvPr id="31" name="平行四边形 30">
                  <a:extLst>
                    <a:ext uri="{FF2B5EF4-FFF2-40B4-BE49-F238E27FC236}">
                      <a16:creationId xmlns:a16="http://schemas.microsoft.com/office/drawing/2014/main" id="{B28DC9DF-931D-443E-AF67-45324DF8D24E}"/>
                    </a:ext>
                  </a:extLst>
                </p:cNvPr>
                <p:cNvSpPr/>
                <p:nvPr/>
              </p:nvSpPr>
              <p:spPr>
                <a:xfrm>
                  <a:off x="6149102" y="1612916"/>
                  <a:ext cx="590910"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chemeClr val="tx1">
                        <a:lumMod val="85000"/>
                        <a:lumOff val="15000"/>
                      </a:schemeClr>
                    </a:solidFill>
                  </a:endParaRPr>
                </a:p>
              </p:txBody>
            </p:sp>
          </p:grpSp>
        </p:grpSp>
        <p:sp>
          <p:nvSpPr>
            <p:cNvPr id="24" name="平行四边形 23">
              <a:extLst>
                <a:ext uri="{FF2B5EF4-FFF2-40B4-BE49-F238E27FC236}">
                  <a16:creationId xmlns:a16="http://schemas.microsoft.com/office/drawing/2014/main" id="{034C073A-45D5-46DB-A924-50411BDABF81}"/>
                </a:ext>
              </a:extLst>
            </p:cNvPr>
            <p:cNvSpPr/>
            <p:nvPr/>
          </p:nvSpPr>
          <p:spPr>
            <a:xfrm>
              <a:off x="1787177" y="1614290"/>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chemeClr val="tx1">
                    <a:lumMod val="85000"/>
                    <a:lumOff val="15000"/>
                  </a:schemeClr>
                </a:solidFill>
              </a:endParaRPr>
            </a:p>
          </p:txBody>
        </p:sp>
        <p:sp>
          <p:nvSpPr>
            <p:cNvPr id="25" name="平行四边形 24">
              <a:extLst>
                <a:ext uri="{FF2B5EF4-FFF2-40B4-BE49-F238E27FC236}">
                  <a16:creationId xmlns:a16="http://schemas.microsoft.com/office/drawing/2014/main" id="{87259167-02CF-4591-9FCE-EDD9CE307BCE}"/>
                </a:ext>
              </a:extLst>
            </p:cNvPr>
            <p:cNvSpPr/>
            <p:nvPr/>
          </p:nvSpPr>
          <p:spPr>
            <a:xfrm>
              <a:off x="2272064" y="1614290"/>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chemeClr val="tx1">
                    <a:lumMod val="85000"/>
                    <a:lumOff val="15000"/>
                  </a:schemeClr>
                </a:solidFill>
              </a:endParaRPr>
            </a:p>
          </p:txBody>
        </p:sp>
        <p:sp>
          <p:nvSpPr>
            <p:cNvPr id="26" name="平行四边形 25">
              <a:extLst>
                <a:ext uri="{FF2B5EF4-FFF2-40B4-BE49-F238E27FC236}">
                  <a16:creationId xmlns:a16="http://schemas.microsoft.com/office/drawing/2014/main" id="{5C7F3AF0-EBE1-474D-BA45-28355B3C9F13}"/>
                </a:ext>
              </a:extLst>
            </p:cNvPr>
            <p:cNvSpPr/>
            <p:nvPr/>
          </p:nvSpPr>
          <p:spPr>
            <a:xfrm>
              <a:off x="2743553" y="1614290"/>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chemeClr val="tx1">
                    <a:lumMod val="85000"/>
                    <a:lumOff val="15000"/>
                  </a:schemeClr>
                </a:solidFill>
              </a:endParaRPr>
            </a:p>
          </p:txBody>
        </p:sp>
      </p:grpSp>
    </p:spTree>
    <p:extLst>
      <p:ext uri="{BB962C8B-B14F-4D97-AF65-F5344CB8AC3E}">
        <p14:creationId xmlns:p14="http://schemas.microsoft.com/office/powerpoint/2010/main" val="26679663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wipe(left)">
                                      <p:cBhvr>
                                        <p:cTn id="7" dur="500"/>
                                        <p:tgtEl>
                                          <p:spTgt spid="20"/>
                                        </p:tgtEl>
                                      </p:cBhvr>
                                    </p:animEffect>
                                  </p:childTnLst>
                                </p:cTn>
                              </p:par>
                            </p:childTnLst>
                          </p:cTn>
                        </p:par>
                        <p:par>
                          <p:cTn id="8" fill="hold">
                            <p:stCondLst>
                              <p:cond delay="500"/>
                            </p:stCondLst>
                            <p:childTnLst>
                              <p:par>
                                <p:cTn id="9" presetID="20" presetClass="entr" presetSubtype="0" fill="hold" nodeType="after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wedge">
                                      <p:cBhvr>
                                        <p:cTn id="11" dur="500"/>
                                        <p:tgtEl>
                                          <p:spTgt spid="22"/>
                                        </p:tgtEl>
                                      </p:cBhvr>
                                    </p:animEffect>
                                  </p:childTnLst>
                                </p:cTn>
                              </p:par>
                            </p:childTnLst>
                          </p:cTn>
                        </p:par>
                        <p:par>
                          <p:cTn id="12" fill="hold">
                            <p:stCondLst>
                              <p:cond delay="1000"/>
                            </p:stCondLst>
                            <p:childTnLst>
                              <p:par>
                                <p:cTn id="13" presetID="42" presetClass="entr" presetSubtype="0" fill="hold" grpId="0" nodeType="after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500"/>
                                        <p:tgtEl>
                                          <p:spTgt spid="13"/>
                                        </p:tgtEl>
                                      </p:cBhvr>
                                    </p:animEffect>
                                    <p:anim calcmode="lin" valueType="num">
                                      <p:cBhvr>
                                        <p:cTn id="16" dur="500" fill="hold"/>
                                        <p:tgtEl>
                                          <p:spTgt spid="13"/>
                                        </p:tgtEl>
                                        <p:attrNameLst>
                                          <p:attrName>ppt_x</p:attrName>
                                        </p:attrNameLst>
                                      </p:cBhvr>
                                      <p:tavLst>
                                        <p:tav tm="0">
                                          <p:val>
                                            <p:strVal val="#ppt_x"/>
                                          </p:val>
                                        </p:tav>
                                        <p:tav tm="100000">
                                          <p:val>
                                            <p:strVal val="#ppt_x"/>
                                          </p:val>
                                        </p:tav>
                                      </p:tavLst>
                                    </p:anim>
                                    <p:anim calcmode="lin" valueType="num">
                                      <p:cBhvr>
                                        <p:cTn id="17" dur="5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文本框 10">
            <a:extLst>
              <a:ext uri="{FF2B5EF4-FFF2-40B4-BE49-F238E27FC236}">
                <a16:creationId xmlns:a16="http://schemas.microsoft.com/office/drawing/2014/main" id="{24012F19-E159-4817-AC26-948D4D73387E}"/>
              </a:ext>
            </a:extLst>
          </p:cNvPr>
          <p:cNvSpPr txBox="1"/>
          <p:nvPr/>
        </p:nvSpPr>
        <p:spPr>
          <a:xfrm>
            <a:off x="949415" y="933355"/>
            <a:ext cx="10664525" cy="1200329"/>
          </a:xfrm>
          <a:prstGeom prst="rect">
            <a:avLst/>
          </a:prstGeom>
          <a:noFill/>
        </p:spPr>
        <p:txBody>
          <a:bodyPr wrap="square" rtlCol="0">
            <a:spAutoFit/>
          </a:bodyPr>
          <a:lstStyle/>
          <a:p>
            <a:pPr>
              <a:lnSpc>
                <a:spcPct val="150000"/>
              </a:lnSpc>
            </a:pPr>
            <a:r>
              <a:rPr lang="zh-CN" altLang="en-US" sz="2400" dirty="0">
                <a:solidFill>
                  <a:schemeClr val="accent2"/>
                </a:solidFill>
                <a:latin typeface="Times New Roman" panose="02020603050405020304" pitchFamily="18" charset="0"/>
                <a:ea typeface="微软雅黑" panose="020B0503020204020204" pitchFamily="34" charset="-122"/>
                <a:cs typeface="Times New Roman" panose="02020603050405020304" pitchFamily="18" charset="0"/>
              </a:rPr>
              <a:t>模块化</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是指解决一个复杂问题时将其自顶向下逐层划分为若干子问题（模块）的过程即结构化程序设计。计算机中用</a:t>
            </a:r>
            <a:r>
              <a:rPr lang="zh-CN" altLang="en-US" sz="2400" dirty="0">
                <a:solidFill>
                  <a:schemeClr val="accent2"/>
                </a:solidFill>
                <a:latin typeface="Times New Roman" panose="02020603050405020304" pitchFamily="18" charset="0"/>
                <a:ea typeface="微软雅黑" panose="020B0503020204020204" pitchFamily="34" charset="-122"/>
                <a:cs typeface="Times New Roman" panose="02020603050405020304" pitchFamily="18" charset="0"/>
              </a:rPr>
              <a:t>函数</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来实现各模块的功能。</a:t>
            </a:r>
          </a:p>
        </p:txBody>
      </p:sp>
      <p:grpSp>
        <p:nvGrpSpPr>
          <p:cNvPr id="22" name="组合 21">
            <a:extLst>
              <a:ext uri="{FF2B5EF4-FFF2-40B4-BE49-F238E27FC236}">
                <a16:creationId xmlns:a16="http://schemas.microsoft.com/office/drawing/2014/main" id="{65AC6D54-E936-436D-837C-3E5A9D7E69D3}"/>
              </a:ext>
            </a:extLst>
          </p:cNvPr>
          <p:cNvGrpSpPr/>
          <p:nvPr/>
        </p:nvGrpSpPr>
        <p:grpSpPr>
          <a:xfrm>
            <a:off x="2155994" y="2447231"/>
            <a:ext cx="7457975" cy="3746417"/>
            <a:chOff x="4188196" y="2127479"/>
            <a:chExt cx="3910692" cy="3650794"/>
          </a:xfrm>
        </p:grpSpPr>
        <p:grpSp>
          <p:nvGrpSpPr>
            <p:cNvPr id="23" name="组合 22">
              <a:extLst>
                <a:ext uri="{FF2B5EF4-FFF2-40B4-BE49-F238E27FC236}">
                  <a16:creationId xmlns:a16="http://schemas.microsoft.com/office/drawing/2014/main" id="{C0B1C927-0E64-4A71-AE24-CA0F88584519}"/>
                </a:ext>
              </a:extLst>
            </p:cNvPr>
            <p:cNvGrpSpPr/>
            <p:nvPr/>
          </p:nvGrpSpPr>
          <p:grpSpPr>
            <a:xfrm>
              <a:off x="4188196" y="2127479"/>
              <a:ext cx="3910692" cy="3650794"/>
              <a:chOff x="4188196" y="2127479"/>
              <a:chExt cx="3910692" cy="3650794"/>
            </a:xfrm>
          </p:grpSpPr>
          <p:sp>
            <p:nvSpPr>
              <p:cNvPr id="28" name="任意多边形 93">
                <a:extLst>
                  <a:ext uri="{FF2B5EF4-FFF2-40B4-BE49-F238E27FC236}">
                    <a16:creationId xmlns:a16="http://schemas.microsoft.com/office/drawing/2014/main" id="{E88CAA04-DE81-4359-B4E9-7D76C0AD5255}"/>
                  </a:ext>
                </a:extLst>
              </p:cNvPr>
              <p:cNvSpPr/>
              <p:nvPr/>
            </p:nvSpPr>
            <p:spPr>
              <a:xfrm flipH="1" flipV="1">
                <a:off x="7777063" y="546122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9" name="矩形: 圆角 28">
                <a:extLst>
                  <a:ext uri="{FF2B5EF4-FFF2-40B4-BE49-F238E27FC236}">
                    <a16:creationId xmlns:a16="http://schemas.microsoft.com/office/drawing/2014/main" id="{7397C460-3F2F-4B94-B7D9-41CA901E1EB0}"/>
                  </a:ext>
                </a:extLst>
              </p:cNvPr>
              <p:cNvSpPr/>
              <p:nvPr/>
            </p:nvSpPr>
            <p:spPr>
              <a:xfrm>
                <a:off x="4267200" y="2209801"/>
                <a:ext cx="3734346" cy="3486150"/>
              </a:xfrm>
              <a:prstGeom prst="roundRect">
                <a:avLst>
                  <a:gd name="adj" fmla="val 1939"/>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0" name="任意多边形 93">
                <a:extLst>
                  <a:ext uri="{FF2B5EF4-FFF2-40B4-BE49-F238E27FC236}">
                    <a16:creationId xmlns:a16="http://schemas.microsoft.com/office/drawing/2014/main" id="{5E445CD0-ED0E-4A58-859F-AD1E2CF4348C}"/>
                  </a:ext>
                </a:extLst>
              </p:cNvPr>
              <p:cNvSpPr/>
              <p:nvPr/>
            </p:nvSpPr>
            <p:spPr>
              <a:xfrm rot="16200000" flipH="1" flipV="1">
                <a:off x="7774673" y="2129869"/>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1" name="任意多边形 93">
                <a:extLst>
                  <a:ext uri="{FF2B5EF4-FFF2-40B4-BE49-F238E27FC236}">
                    <a16:creationId xmlns:a16="http://schemas.microsoft.com/office/drawing/2014/main" id="{AC74E485-3048-49F8-9BEA-8EF7058A8671}"/>
                  </a:ext>
                </a:extLst>
              </p:cNvPr>
              <p:cNvSpPr/>
              <p:nvPr/>
            </p:nvSpPr>
            <p:spPr>
              <a:xfrm rot="10800000" flipH="1" flipV="1">
                <a:off x="4188196" y="21294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2" name="任意多边形 93">
                <a:extLst>
                  <a:ext uri="{FF2B5EF4-FFF2-40B4-BE49-F238E27FC236}">
                    <a16:creationId xmlns:a16="http://schemas.microsoft.com/office/drawing/2014/main" id="{B5FAC14B-4819-49ED-9671-956437F4CAC3}"/>
                  </a:ext>
                </a:extLst>
              </p:cNvPr>
              <p:cNvSpPr/>
              <p:nvPr/>
            </p:nvSpPr>
            <p:spPr>
              <a:xfrm rot="5400000" flipH="1" flipV="1">
                <a:off x="4185924" y="54588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Times New Roman" panose="02020603050405020304" pitchFamily="18" charset="0"/>
                  <a:ea typeface="微软雅黑" panose="020B0503020204020204" pitchFamily="34" charset="-122"/>
                  <a:cs typeface="Times New Roman" panose="02020603050405020304" pitchFamily="18" charset="0"/>
                </a:endParaRPr>
              </a:p>
            </p:txBody>
          </p:sp>
        </p:grpSp>
        <p:cxnSp>
          <p:nvCxnSpPr>
            <p:cNvPr id="24" name="直接连接符 23">
              <a:extLst>
                <a:ext uri="{FF2B5EF4-FFF2-40B4-BE49-F238E27FC236}">
                  <a16:creationId xmlns:a16="http://schemas.microsoft.com/office/drawing/2014/main" id="{496D3140-5F60-4ABF-8FC6-A7C689E33F21}"/>
                </a:ext>
              </a:extLst>
            </p:cNvPr>
            <p:cNvCxnSpPr/>
            <p:nvPr/>
          </p:nvCxnSpPr>
          <p:spPr>
            <a:xfrm>
              <a:off x="4563555" y="2148488"/>
              <a:ext cx="3116166" cy="0"/>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6C7AEB34-6EFD-4774-92EC-2FC23160B423}"/>
                </a:ext>
              </a:extLst>
            </p:cNvPr>
            <p:cNvCxnSpPr/>
            <p:nvPr/>
          </p:nvCxnSpPr>
          <p:spPr>
            <a:xfrm>
              <a:off x="4585815" y="5759223"/>
              <a:ext cx="3116166" cy="0"/>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65093773-795F-4B3C-8A28-DA03DDF6DBB4}"/>
                </a:ext>
              </a:extLst>
            </p:cNvPr>
            <p:cNvCxnSpPr>
              <a:cxnSpLocks/>
            </p:cNvCxnSpPr>
            <p:nvPr/>
          </p:nvCxnSpPr>
          <p:spPr>
            <a:xfrm flipH="1">
              <a:off x="4207548" y="2543175"/>
              <a:ext cx="1" cy="2828925"/>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407BBBE4-FDE1-4914-8D85-F24568022021}"/>
                </a:ext>
              </a:extLst>
            </p:cNvPr>
            <p:cNvCxnSpPr>
              <a:cxnSpLocks/>
            </p:cNvCxnSpPr>
            <p:nvPr/>
          </p:nvCxnSpPr>
          <p:spPr>
            <a:xfrm flipH="1">
              <a:off x="8068040" y="2562290"/>
              <a:ext cx="1" cy="2828925"/>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grpSp>
      <p:grpSp>
        <p:nvGrpSpPr>
          <p:cNvPr id="15" name="组合 14">
            <a:extLst>
              <a:ext uri="{FF2B5EF4-FFF2-40B4-BE49-F238E27FC236}">
                <a16:creationId xmlns:a16="http://schemas.microsoft.com/office/drawing/2014/main" id="{4E54BCE9-9CD2-4E92-90F9-6E842EF22E6D}"/>
              </a:ext>
            </a:extLst>
          </p:cNvPr>
          <p:cNvGrpSpPr/>
          <p:nvPr/>
        </p:nvGrpSpPr>
        <p:grpSpPr>
          <a:xfrm>
            <a:off x="2691756" y="2981166"/>
            <a:ext cx="6308469" cy="2678546"/>
            <a:chOff x="1951609" y="1975525"/>
            <a:chExt cx="8999982" cy="3821349"/>
          </a:xfrm>
        </p:grpSpPr>
        <p:sp>
          <p:nvSpPr>
            <p:cNvPr id="16" name="矩形: 剪去对角 15">
              <a:extLst>
                <a:ext uri="{FF2B5EF4-FFF2-40B4-BE49-F238E27FC236}">
                  <a16:creationId xmlns:a16="http://schemas.microsoft.com/office/drawing/2014/main" id="{33B8E454-FAB4-4FB3-A31C-93B8E9FA6C21}"/>
                </a:ext>
              </a:extLst>
            </p:cNvPr>
            <p:cNvSpPr/>
            <p:nvPr/>
          </p:nvSpPr>
          <p:spPr>
            <a:xfrm>
              <a:off x="5083980" y="1975525"/>
              <a:ext cx="1951016" cy="704175"/>
            </a:xfrm>
            <a:prstGeom prst="snip2DiagRect">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rgbClr val="000000"/>
                  </a:solidFill>
                </a:rPr>
                <a:t>主函数</a:t>
              </a:r>
            </a:p>
          </p:txBody>
        </p:sp>
        <p:sp>
          <p:nvSpPr>
            <p:cNvPr id="17" name="矩形: 剪去对角 16">
              <a:extLst>
                <a:ext uri="{FF2B5EF4-FFF2-40B4-BE49-F238E27FC236}">
                  <a16:creationId xmlns:a16="http://schemas.microsoft.com/office/drawing/2014/main" id="{A187454B-9FA5-430A-951D-6C70062C8D81}"/>
                </a:ext>
              </a:extLst>
            </p:cNvPr>
            <p:cNvSpPr/>
            <p:nvPr/>
          </p:nvSpPr>
          <p:spPr>
            <a:xfrm>
              <a:off x="2904109" y="3534112"/>
              <a:ext cx="1422400" cy="704175"/>
            </a:xfrm>
            <a:prstGeom prst="snip2DiagRect">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rgbClr val="000000"/>
                  </a:solidFill>
                </a:rPr>
                <a:t>子函数</a:t>
              </a:r>
            </a:p>
          </p:txBody>
        </p:sp>
        <p:sp>
          <p:nvSpPr>
            <p:cNvPr id="18" name="矩形: 剪去对角 17">
              <a:extLst>
                <a:ext uri="{FF2B5EF4-FFF2-40B4-BE49-F238E27FC236}">
                  <a16:creationId xmlns:a16="http://schemas.microsoft.com/office/drawing/2014/main" id="{C0D8BC84-0F8E-4969-8499-FF8ED374CCA8}"/>
                </a:ext>
              </a:extLst>
            </p:cNvPr>
            <p:cNvSpPr/>
            <p:nvPr/>
          </p:nvSpPr>
          <p:spPr>
            <a:xfrm>
              <a:off x="4637088" y="3534112"/>
              <a:ext cx="1422400" cy="704175"/>
            </a:xfrm>
            <a:prstGeom prst="snip2DiagRect">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rgbClr val="000000"/>
                  </a:solidFill>
                </a:rPr>
                <a:t>子函数</a:t>
              </a:r>
            </a:p>
          </p:txBody>
        </p:sp>
        <p:sp>
          <p:nvSpPr>
            <p:cNvPr id="19" name="矩形: 剪去对角 18">
              <a:extLst>
                <a:ext uri="{FF2B5EF4-FFF2-40B4-BE49-F238E27FC236}">
                  <a16:creationId xmlns:a16="http://schemas.microsoft.com/office/drawing/2014/main" id="{4F718FFF-F866-4125-9723-52B4A236A63D}"/>
                </a:ext>
              </a:extLst>
            </p:cNvPr>
            <p:cNvSpPr/>
            <p:nvPr/>
          </p:nvSpPr>
          <p:spPr>
            <a:xfrm>
              <a:off x="7570788" y="3534112"/>
              <a:ext cx="1422400" cy="704175"/>
            </a:xfrm>
            <a:prstGeom prst="snip2DiagRect">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rgbClr val="000000"/>
                  </a:solidFill>
                </a:rPr>
                <a:t>子函数</a:t>
              </a:r>
            </a:p>
          </p:txBody>
        </p:sp>
        <p:sp>
          <p:nvSpPr>
            <p:cNvPr id="20" name="矩形: 剪去对角 19">
              <a:extLst>
                <a:ext uri="{FF2B5EF4-FFF2-40B4-BE49-F238E27FC236}">
                  <a16:creationId xmlns:a16="http://schemas.microsoft.com/office/drawing/2014/main" id="{5A3059CE-A13D-4232-9822-ECC726C40C1C}"/>
                </a:ext>
              </a:extLst>
            </p:cNvPr>
            <p:cNvSpPr/>
            <p:nvPr/>
          </p:nvSpPr>
          <p:spPr>
            <a:xfrm>
              <a:off x="1951609" y="5062614"/>
              <a:ext cx="1422400" cy="704175"/>
            </a:xfrm>
            <a:prstGeom prst="snip2DiagRect">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rgbClr val="000000"/>
                  </a:solidFill>
                </a:rPr>
                <a:t>子函数</a:t>
              </a:r>
            </a:p>
          </p:txBody>
        </p:sp>
        <p:sp>
          <p:nvSpPr>
            <p:cNvPr id="21" name="矩形: 剪去对角 20">
              <a:extLst>
                <a:ext uri="{FF2B5EF4-FFF2-40B4-BE49-F238E27FC236}">
                  <a16:creationId xmlns:a16="http://schemas.microsoft.com/office/drawing/2014/main" id="{C720867C-83BA-4297-BEDF-8D97769FB572}"/>
                </a:ext>
              </a:extLst>
            </p:cNvPr>
            <p:cNvSpPr/>
            <p:nvPr/>
          </p:nvSpPr>
          <p:spPr>
            <a:xfrm>
              <a:off x="3605792" y="5092699"/>
              <a:ext cx="1422400" cy="704175"/>
            </a:xfrm>
            <a:prstGeom prst="snip2DiagRect">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rgbClr val="000000"/>
                  </a:solidFill>
                </a:rPr>
                <a:t>子函数</a:t>
              </a:r>
            </a:p>
          </p:txBody>
        </p:sp>
        <p:sp>
          <p:nvSpPr>
            <p:cNvPr id="33" name="矩形: 剪去对角 32">
              <a:extLst>
                <a:ext uri="{FF2B5EF4-FFF2-40B4-BE49-F238E27FC236}">
                  <a16:creationId xmlns:a16="http://schemas.microsoft.com/office/drawing/2014/main" id="{9A68AE70-0C4D-4A45-AED8-627371F4062F}"/>
                </a:ext>
              </a:extLst>
            </p:cNvPr>
            <p:cNvSpPr/>
            <p:nvPr/>
          </p:nvSpPr>
          <p:spPr>
            <a:xfrm>
              <a:off x="5739392" y="5092699"/>
              <a:ext cx="1422400" cy="704175"/>
            </a:xfrm>
            <a:prstGeom prst="snip2DiagRect">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rgbClr val="000000"/>
                  </a:solidFill>
                </a:rPr>
                <a:t>子函数</a:t>
              </a:r>
            </a:p>
          </p:txBody>
        </p:sp>
        <p:sp>
          <p:nvSpPr>
            <p:cNvPr id="35" name="矩形: 剪去对角 34">
              <a:extLst>
                <a:ext uri="{FF2B5EF4-FFF2-40B4-BE49-F238E27FC236}">
                  <a16:creationId xmlns:a16="http://schemas.microsoft.com/office/drawing/2014/main" id="{95A72679-6C4B-4688-AD28-4EA9ACF35187}"/>
                </a:ext>
              </a:extLst>
            </p:cNvPr>
            <p:cNvSpPr/>
            <p:nvPr/>
          </p:nvSpPr>
          <p:spPr>
            <a:xfrm>
              <a:off x="7395591" y="5092699"/>
              <a:ext cx="1422400" cy="704175"/>
            </a:xfrm>
            <a:prstGeom prst="snip2DiagRect">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rgbClr val="000000"/>
                  </a:solidFill>
                </a:rPr>
                <a:t>子函数</a:t>
              </a:r>
            </a:p>
          </p:txBody>
        </p:sp>
        <p:sp>
          <p:nvSpPr>
            <p:cNvPr id="36" name="矩形: 剪去对角 35">
              <a:extLst>
                <a:ext uri="{FF2B5EF4-FFF2-40B4-BE49-F238E27FC236}">
                  <a16:creationId xmlns:a16="http://schemas.microsoft.com/office/drawing/2014/main" id="{36F9FFCB-7963-4F57-BDCC-EDC24AE6E15A}"/>
                </a:ext>
              </a:extLst>
            </p:cNvPr>
            <p:cNvSpPr/>
            <p:nvPr/>
          </p:nvSpPr>
          <p:spPr>
            <a:xfrm>
              <a:off x="9529191" y="5057928"/>
              <a:ext cx="1422400" cy="704175"/>
            </a:xfrm>
            <a:prstGeom prst="snip2DiagRect">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rgbClr val="000000"/>
                  </a:solidFill>
                </a:rPr>
                <a:t>子函数</a:t>
              </a:r>
            </a:p>
          </p:txBody>
        </p:sp>
        <p:cxnSp>
          <p:nvCxnSpPr>
            <p:cNvPr id="37" name="直接箭头连接符 36">
              <a:extLst>
                <a:ext uri="{FF2B5EF4-FFF2-40B4-BE49-F238E27FC236}">
                  <a16:creationId xmlns:a16="http://schemas.microsoft.com/office/drawing/2014/main" id="{0736B968-34F2-4D72-BA26-FAE5E03A1EC9}"/>
                </a:ext>
              </a:extLst>
            </p:cNvPr>
            <p:cNvCxnSpPr>
              <a:endCxn id="17" idx="3"/>
            </p:cNvCxnSpPr>
            <p:nvPr/>
          </p:nvCxnSpPr>
          <p:spPr>
            <a:xfrm flipH="1">
              <a:off x="3615309" y="2679700"/>
              <a:ext cx="1807591" cy="854412"/>
            </a:xfrm>
            <a:prstGeom prst="straightConnector1">
              <a:avLst/>
            </a:prstGeom>
            <a:ln w="1905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38" name="直接箭头连接符 37">
              <a:extLst>
                <a:ext uri="{FF2B5EF4-FFF2-40B4-BE49-F238E27FC236}">
                  <a16:creationId xmlns:a16="http://schemas.microsoft.com/office/drawing/2014/main" id="{F9BE90C5-35C2-4197-9E95-2D0E6020E467}"/>
                </a:ext>
              </a:extLst>
            </p:cNvPr>
            <p:cNvCxnSpPr>
              <a:endCxn id="19" idx="3"/>
            </p:cNvCxnSpPr>
            <p:nvPr/>
          </p:nvCxnSpPr>
          <p:spPr>
            <a:xfrm>
              <a:off x="6743700" y="2679700"/>
              <a:ext cx="1538288" cy="854412"/>
            </a:xfrm>
            <a:prstGeom prst="straightConnector1">
              <a:avLst/>
            </a:prstGeom>
            <a:ln w="1905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39" name="直接箭头连接符 38">
              <a:extLst>
                <a:ext uri="{FF2B5EF4-FFF2-40B4-BE49-F238E27FC236}">
                  <a16:creationId xmlns:a16="http://schemas.microsoft.com/office/drawing/2014/main" id="{E45EAE16-834C-48D2-8DAF-4FDDC49FAD59}"/>
                </a:ext>
              </a:extLst>
            </p:cNvPr>
            <p:cNvCxnSpPr>
              <a:stCxn id="16" idx="1"/>
              <a:endCxn id="18" idx="3"/>
            </p:cNvCxnSpPr>
            <p:nvPr/>
          </p:nvCxnSpPr>
          <p:spPr>
            <a:xfrm flipH="1">
              <a:off x="5348288" y="2679700"/>
              <a:ext cx="711200" cy="854412"/>
            </a:xfrm>
            <a:prstGeom prst="straightConnector1">
              <a:avLst/>
            </a:prstGeom>
            <a:ln w="1905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40" name="直接箭头连接符 39">
              <a:extLst>
                <a:ext uri="{FF2B5EF4-FFF2-40B4-BE49-F238E27FC236}">
                  <a16:creationId xmlns:a16="http://schemas.microsoft.com/office/drawing/2014/main" id="{D7D4BC07-EB3D-4841-9C16-E52D88424692}"/>
                </a:ext>
              </a:extLst>
            </p:cNvPr>
            <p:cNvCxnSpPr>
              <a:stCxn id="17" idx="1"/>
              <a:endCxn id="20" idx="3"/>
            </p:cNvCxnSpPr>
            <p:nvPr/>
          </p:nvCxnSpPr>
          <p:spPr>
            <a:xfrm flipH="1">
              <a:off x="2662809" y="4238287"/>
              <a:ext cx="952500" cy="824327"/>
            </a:xfrm>
            <a:prstGeom prst="straightConnector1">
              <a:avLst/>
            </a:prstGeom>
            <a:ln w="1905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41" name="直接箭头连接符 40">
              <a:extLst>
                <a:ext uri="{FF2B5EF4-FFF2-40B4-BE49-F238E27FC236}">
                  <a16:creationId xmlns:a16="http://schemas.microsoft.com/office/drawing/2014/main" id="{7663992B-9CB1-4816-B3CB-F5DEA99327E2}"/>
                </a:ext>
              </a:extLst>
            </p:cNvPr>
            <p:cNvCxnSpPr>
              <a:cxnSpLocks/>
              <a:endCxn id="21" idx="3"/>
            </p:cNvCxnSpPr>
            <p:nvPr/>
          </p:nvCxnSpPr>
          <p:spPr>
            <a:xfrm flipH="1">
              <a:off x="4316992" y="4223245"/>
              <a:ext cx="638751" cy="869454"/>
            </a:xfrm>
            <a:prstGeom prst="straightConnector1">
              <a:avLst/>
            </a:prstGeom>
            <a:ln w="1905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42" name="直接箭头连接符 41">
              <a:extLst>
                <a:ext uri="{FF2B5EF4-FFF2-40B4-BE49-F238E27FC236}">
                  <a16:creationId xmlns:a16="http://schemas.microsoft.com/office/drawing/2014/main" id="{F8FAD7D9-C0C8-4A78-B3C5-67DF5152047A}"/>
                </a:ext>
              </a:extLst>
            </p:cNvPr>
            <p:cNvCxnSpPr>
              <a:cxnSpLocks/>
              <a:endCxn id="33" idx="3"/>
            </p:cNvCxnSpPr>
            <p:nvPr/>
          </p:nvCxnSpPr>
          <p:spPr>
            <a:xfrm>
              <a:off x="5820788" y="4238287"/>
              <a:ext cx="629804" cy="854412"/>
            </a:xfrm>
            <a:prstGeom prst="straightConnector1">
              <a:avLst/>
            </a:prstGeom>
            <a:ln w="1905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43" name="直接箭头连接符 42">
              <a:extLst>
                <a:ext uri="{FF2B5EF4-FFF2-40B4-BE49-F238E27FC236}">
                  <a16:creationId xmlns:a16="http://schemas.microsoft.com/office/drawing/2014/main" id="{078C2FEA-3825-46A4-BE7A-0C7A6C78A0A1}"/>
                </a:ext>
              </a:extLst>
            </p:cNvPr>
            <p:cNvCxnSpPr>
              <a:cxnSpLocks/>
              <a:endCxn id="35" idx="3"/>
            </p:cNvCxnSpPr>
            <p:nvPr/>
          </p:nvCxnSpPr>
          <p:spPr>
            <a:xfrm>
              <a:off x="8106791" y="4238287"/>
              <a:ext cx="0" cy="854412"/>
            </a:xfrm>
            <a:prstGeom prst="straightConnector1">
              <a:avLst/>
            </a:prstGeom>
            <a:ln w="1905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44" name="直接箭头连接符 43">
              <a:extLst>
                <a:ext uri="{FF2B5EF4-FFF2-40B4-BE49-F238E27FC236}">
                  <a16:creationId xmlns:a16="http://schemas.microsoft.com/office/drawing/2014/main" id="{D3E00D95-D3C6-4638-BD81-747A2429DC2E}"/>
                </a:ext>
              </a:extLst>
            </p:cNvPr>
            <p:cNvCxnSpPr>
              <a:cxnSpLocks/>
              <a:endCxn id="36" idx="3"/>
            </p:cNvCxnSpPr>
            <p:nvPr/>
          </p:nvCxnSpPr>
          <p:spPr>
            <a:xfrm>
              <a:off x="8817991" y="4255672"/>
              <a:ext cx="1422400" cy="802256"/>
            </a:xfrm>
            <a:prstGeom prst="straightConnector1">
              <a:avLst/>
            </a:prstGeom>
            <a:ln w="19050">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45" name="文本框 44">
              <a:extLst>
                <a:ext uri="{FF2B5EF4-FFF2-40B4-BE49-F238E27FC236}">
                  <a16:creationId xmlns:a16="http://schemas.microsoft.com/office/drawing/2014/main" id="{0A28C290-0833-4F47-8541-6A5F02B20261}"/>
                </a:ext>
              </a:extLst>
            </p:cNvPr>
            <p:cNvSpPr txBox="1"/>
            <p:nvPr/>
          </p:nvSpPr>
          <p:spPr>
            <a:xfrm>
              <a:off x="6360366" y="3549471"/>
              <a:ext cx="775726" cy="570817"/>
            </a:xfrm>
            <a:prstGeom prst="rect">
              <a:avLst/>
            </a:prstGeom>
            <a:noFill/>
          </p:spPr>
          <p:txBody>
            <a:bodyPr wrap="none" rtlCol="0">
              <a:spAutoFit/>
            </a:bodyPr>
            <a:lstStyle/>
            <a:p>
              <a:r>
                <a:rPr lang="en-US" altLang="zh-CN" sz="2000" dirty="0"/>
                <a:t>……</a:t>
              </a:r>
              <a:endParaRPr lang="zh-CN" altLang="en-US" sz="2000" dirty="0"/>
            </a:p>
          </p:txBody>
        </p:sp>
        <p:sp>
          <p:nvSpPr>
            <p:cNvPr id="46" name="文本框 45">
              <a:extLst>
                <a:ext uri="{FF2B5EF4-FFF2-40B4-BE49-F238E27FC236}">
                  <a16:creationId xmlns:a16="http://schemas.microsoft.com/office/drawing/2014/main" id="{4B111791-8525-49DC-B267-6C59C0F9A94E}"/>
                </a:ext>
              </a:extLst>
            </p:cNvPr>
            <p:cNvSpPr txBox="1"/>
            <p:nvPr/>
          </p:nvSpPr>
          <p:spPr>
            <a:xfrm>
              <a:off x="4965180" y="5092699"/>
              <a:ext cx="725413" cy="526908"/>
            </a:xfrm>
            <a:prstGeom prst="rect">
              <a:avLst/>
            </a:prstGeom>
            <a:noFill/>
          </p:spPr>
          <p:txBody>
            <a:bodyPr wrap="none" rtlCol="0">
              <a:spAutoFit/>
            </a:bodyPr>
            <a:lstStyle/>
            <a:p>
              <a:r>
                <a:rPr lang="en-US" altLang="zh-CN" dirty="0"/>
                <a:t>……</a:t>
              </a:r>
              <a:endParaRPr lang="zh-CN" altLang="en-US" dirty="0"/>
            </a:p>
          </p:txBody>
        </p:sp>
        <p:sp>
          <p:nvSpPr>
            <p:cNvPr id="47" name="文本框 46">
              <a:extLst>
                <a:ext uri="{FF2B5EF4-FFF2-40B4-BE49-F238E27FC236}">
                  <a16:creationId xmlns:a16="http://schemas.microsoft.com/office/drawing/2014/main" id="{12D50AFA-6BBF-40DC-8F0C-E558A84C458A}"/>
                </a:ext>
              </a:extLst>
            </p:cNvPr>
            <p:cNvSpPr txBox="1"/>
            <p:nvPr/>
          </p:nvSpPr>
          <p:spPr>
            <a:xfrm>
              <a:off x="8773482" y="5092699"/>
              <a:ext cx="725413" cy="526908"/>
            </a:xfrm>
            <a:prstGeom prst="rect">
              <a:avLst/>
            </a:prstGeom>
            <a:noFill/>
          </p:spPr>
          <p:txBody>
            <a:bodyPr wrap="none" rtlCol="0">
              <a:spAutoFit/>
            </a:bodyPr>
            <a:lstStyle/>
            <a:p>
              <a:r>
                <a:rPr lang="en-US" altLang="zh-CN" dirty="0"/>
                <a:t>……</a:t>
              </a:r>
              <a:endParaRPr lang="zh-CN" altLang="en-US" dirty="0"/>
            </a:p>
          </p:txBody>
        </p:sp>
      </p:grpSp>
    </p:spTree>
    <p:extLst>
      <p:ext uri="{BB962C8B-B14F-4D97-AF65-F5344CB8AC3E}">
        <p14:creationId xmlns:p14="http://schemas.microsoft.com/office/powerpoint/2010/main" val="19170457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22"/>
                                        </p:tgtEl>
                                        <p:attrNameLst>
                                          <p:attrName>style.visibility</p:attrName>
                                        </p:attrNameLst>
                                      </p:cBhvr>
                                      <p:to>
                                        <p:strVal val="visible"/>
                                      </p:to>
                                    </p:set>
                                    <p:anim calcmode="lin" valueType="num">
                                      <p:cBhvr>
                                        <p:cTn id="11" dur="500" fill="hold"/>
                                        <p:tgtEl>
                                          <p:spTgt spid="22"/>
                                        </p:tgtEl>
                                        <p:attrNameLst>
                                          <p:attrName>ppt_w</p:attrName>
                                        </p:attrNameLst>
                                      </p:cBhvr>
                                      <p:tavLst>
                                        <p:tav tm="0">
                                          <p:val>
                                            <p:fltVal val="0"/>
                                          </p:val>
                                        </p:tav>
                                        <p:tav tm="100000">
                                          <p:val>
                                            <p:strVal val="#ppt_w"/>
                                          </p:val>
                                        </p:tav>
                                      </p:tavLst>
                                    </p:anim>
                                    <p:anim calcmode="lin" valueType="num">
                                      <p:cBhvr>
                                        <p:cTn id="12" dur="500" fill="hold"/>
                                        <p:tgtEl>
                                          <p:spTgt spid="22"/>
                                        </p:tgtEl>
                                        <p:attrNameLst>
                                          <p:attrName>ppt_h</p:attrName>
                                        </p:attrNameLst>
                                      </p:cBhvr>
                                      <p:tavLst>
                                        <p:tav tm="0">
                                          <p:val>
                                            <p:fltVal val="0"/>
                                          </p:val>
                                        </p:tav>
                                        <p:tav tm="100000">
                                          <p:val>
                                            <p:strVal val="#ppt_h"/>
                                          </p:val>
                                        </p:tav>
                                      </p:tavLst>
                                    </p:anim>
                                    <p:animEffect transition="in" filter="fade">
                                      <p:cBhvr>
                                        <p:cTn id="13" dur="500"/>
                                        <p:tgtEl>
                                          <p:spTgt spid="22"/>
                                        </p:tgtEl>
                                      </p:cBhvr>
                                    </p:animEffect>
                                  </p:childTnLst>
                                </p:cTn>
                              </p:par>
                            </p:childTnLst>
                          </p:cTn>
                        </p:par>
                        <p:par>
                          <p:cTn id="14" fill="hold">
                            <p:stCondLst>
                              <p:cond delay="1000"/>
                            </p:stCondLst>
                            <p:childTnLst>
                              <p:par>
                                <p:cTn id="15" presetID="22" presetClass="entr" presetSubtype="1" fill="hold" nodeType="after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wipe(up)">
                                      <p:cBhvr>
                                        <p:cTn id="1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a:extLst>
              <a:ext uri="{FF2B5EF4-FFF2-40B4-BE49-F238E27FC236}">
                <a16:creationId xmlns:a16="http://schemas.microsoft.com/office/drawing/2014/main" id="{C3BF449C-2159-4109-AF04-46ED7E04333F}"/>
              </a:ext>
            </a:extLst>
          </p:cNvPr>
          <p:cNvGrpSpPr/>
          <p:nvPr/>
        </p:nvGrpSpPr>
        <p:grpSpPr>
          <a:xfrm>
            <a:off x="2744314" y="2035924"/>
            <a:ext cx="7663061" cy="1541538"/>
            <a:chOff x="1213605" y="2774785"/>
            <a:chExt cx="3350070" cy="2188553"/>
          </a:xfrm>
        </p:grpSpPr>
        <p:grpSp>
          <p:nvGrpSpPr>
            <p:cNvPr id="12" name="组合 11">
              <a:extLst>
                <a:ext uri="{FF2B5EF4-FFF2-40B4-BE49-F238E27FC236}">
                  <a16:creationId xmlns:a16="http://schemas.microsoft.com/office/drawing/2014/main" id="{9F989A34-F3A7-4AA0-BF3B-C41EABDD3D68}"/>
                </a:ext>
              </a:extLst>
            </p:cNvPr>
            <p:cNvGrpSpPr/>
            <p:nvPr/>
          </p:nvGrpSpPr>
          <p:grpSpPr>
            <a:xfrm>
              <a:off x="1213605" y="2774785"/>
              <a:ext cx="3050606" cy="2188553"/>
              <a:chOff x="1213605" y="2774785"/>
              <a:chExt cx="3050606" cy="2188553"/>
            </a:xfrm>
          </p:grpSpPr>
          <p:pic>
            <p:nvPicPr>
              <p:cNvPr id="48" name="图形 47">
                <a:extLst>
                  <a:ext uri="{FF2B5EF4-FFF2-40B4-BE49-F238E27FC236}">
                    <a16:creationId xmlns:a16="http://schemas.microsoft.com/office/drawing/2014/main" id="{FC151AC9-2991-4E64-880E-0B0D783B4A8B}"/>
                  </a:ext>
                </a:extLst>
              </p:cNvPr>
              <p:cNvPicPr>
                <a:picLocks noChangeAspect="1"/>
              </p:cNvPicPr>
              <p:nvPr/>
            </p:nvPicPr>
            <p:blipFill>
              <a:blip r:embed="rId2">
                <a:extLst>
                  <a:ext uri="{96DAC541-7B7A-43D3-8B79-37D633B846F1}">
                    <asvg:svgBlip xmlns:asvg="http://schemas.microsoft.com/office/drawing/2016/SVG/main" xmlns="" r:embed="rId3"/>
                  </a:ext>
                </a:extLst>
              </a:blip>
              <a:stretch>
                <a:fillRect/>
              </a:stretch>
            </p:blipFill>
            <p:spPr>
              <a:xfrm>
                <a:off x="1213605" y="2774785"/>
                <a:ext cx="3050606" cy="2188553"/>
              </a:xfrm>
              <a:prstGeom prst="rect">
                <a:avLst/>
              </a:prstGeom>
            </p:spPr>
          </p:pic>
          <p:sp>
            <p:nvSpPr>
              <p:cNvPr id="45" name="Rectangle 3">
                <a:extLst>
                  <a:ext uri="{FF2B5EF4-FFF2-40B4-BE49-F238E27FC236}">
                    <a16:creationId xmlns:a16="http://schemas.microsoft.com/office/drawing/2014/main" id="{B69475CD-0123-44C7-9CBB-447E4F636AC0}"/>
                  </a:ext>
                </a:extLst>
              </p:cNvPr>
              <p:cNvSpPr txBox="1">
                <a:spLocks noChangeArrowheads="1"/>
              </p:cNvSpPr>
              <p:nvPr/>
            </p:nvSpPr>
            <p:spPr>
              <a:xfrm>
                <a:off x="1530160" y="2996381"/>
                <a:ext cx="2127999" cy="56110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0"/>
                  </a:spcBef>
                  <a:buClr>
                    <a:srgbClr val="7030A0"/>
                  </a:buClr>
                  <a:buNone/>
                </a:pPr>
                <a:r>
                  <a:rPr lang="zh-CN" altLang="en-US" sz="2400" dirty="0">
                    <a:solidFill>
                      <a:srgbClr val="0070C0"/>
                    </a:solidFill>
                    <a:latin typeface="Times New Roman" panose="02020603050405020304" pitchFamily="18" charset="0"/>
                    <a:ea typeface="微软雅黑" panose="020B0503020204020204" pitchFamily="34" charset="-122"/>
                    <a:cs typeface="Times New Roman" panose="02020603050405020304" pitchFamily="18" charset="0"/>
                  </a:rPr>
                  <a:t>问题求解思路</a:t>
                </a:r>
                <a:r>
                  <a:rPr lang="en-US" altLang="zh-CN" sz="2400" dirty="0">
                    <a:solidFill>
                      <a:srgbClr val="0070C0"/>
                    </a:solidFill>
                    <a:latin typeface="Times New Roman" panose="02020603050405020304" pitchFamily="18" charset="0"/>
                    <a:ea typeface="微软雅黑" panose="020B0503020204020204" pitchFamily="34" charset="-122"/>
                    <a:cs typeface="Times New Roman" panose="02020603050405020304" pitchFamily="18" charset="0"/>
                  </a:rPr>
                  <a:t>:</a:t>
                </a:r>
                <a:endParaRPr lang="zh-CN" altLang="en-US" sz="2400" dirty="0">
                  <a:solidFill>
                    <a:srgbClr val="0070C0"/>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sp>
          <p:nvSpPr>
            <p:cNvPr id="29" name="Rectangle 3">
              <a:extLst>
                <a:ext uri="{FF2B5EF4-FFF2-40B4-BE49-F238E27FC236}">
                  <a16:creationId xmlns:a16="http://schemas.microsoft.com/office/drawing/2014/main" id="{612E42B2-D02A-4B35-8F49-4CFD3386BAEC}"/>
                </a:ext>
              </a:extLst>
            </p:cNvPr>
            <p:cNvSpPr txBox="1">
              <a:spLocks noChangeArrowheads="1"/>
            </p:cNvSpPr>
            <p:nvPr/>
          </p:nvSpPr>
          <p:spPr>
            <a:xfrm>
              <a:off x="1513069" y="3547734"/>
              <a:ext cx="3050606" cy="93083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0"/>
                </a:spcBef>
                <a:buClr>
                  <a:srgbClr val="7030A0"/>
                </a:buClr>
                <a:buNone/>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将该问题</a:t>
              </a:r>
              <a:r>
                <a:rPr lang="zh-CN" altLang="en-US" sz="2400" dirty="0">
                  <a:solidFill>
                    <a:schemeClr val="accent2"/>
                  </a:solidFill>
                  <a:latin typeface="Times New Roman" panose="02020603050405020304" pitchFamily="18" charset="0"/>
                  <a:ea typeface="微软雅黑" panose="020B0503020204020204" pitchFamily="34" charset="-122"/>
                  <a:cs typeface="Times New Roman" panose="02020603050405020304" pitchFamily="18" charset="0"/>
                </a:rPr>
                <a:t>模块化</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分解为如下子问题</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endPar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grpSp>
        <p:nvGrpSpPr>
          <p:cNvPr id="55" name="组合 54">
            <a:extLst>
              <a:ext uri="{FF2B5EF4-FFF2-40B4-BE49-F238E27FC236}">
                <a16:creationId xmlns:a16="http://schemas.microsoft.com/office/drawing/2014/main" id="{694B01CD-4428-45ED-A6D0-F2CF4275364B}"/>
              </a:ext>
            </a:extLst>
          </p:cNvPr>
          <p:cNvGrpSpPr/>
          <p:nvPr/>
        </p:nvGrpSpPr>
        <p:grpSpPr>
          <a:xfrm>
            <a:off x="679948" y="1028702"/>
            <a:ext cx="6208886" cy="539885"/>
            <a:chOff x="679948" y="1028702"/>
            <a:chExt cx="6208886" cy="539885"/>
          </a:xfrm>
        </p:grpSpPr>
        <p:sp>
          <p:nvSpPr>
            <p:cNvPr id="27" name="矩形 26">
              <a:extLst>
                <a:ext uri="{FF2B5EF4-FFF2-40B4-BE49-F238E27FC236}">
                  <a16:creationId xmlns:a16="http://schemas.microsoft.com/office/drawing/2014/main" id="{A502DCA3-6C7B-4DE6-8F31-6A1F7ACF7006}"/>
                </a:ext>
              </a:extLst>
            </p:cNvPr>
            <p:cNvSpPr/>
            <p:nvPr/>
          </p:nvSpPr>
          <p:spPr>
            <a:xfrm>
              <a:off x="749029" y="1070043"/>
              <a:ext cx="5535039" cy="437745"/>
            </a:xfrm>
            <a:prstGeom prst="rect">
              <a:avLst/>
            </a:prstGeom>
            <a:noFill/>
            <a:ln w="127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8" name="流程图: 手动输入 27">
              <a:extLst>
                <a:ext uri="{FF2B5EF4-FFF2-40B4-BE49-F238E27FC236}">
                  <a16:creationId xmlns:a16="http://schemas.microsoft.com/office/drawing/2014/main" id="{F3A73FE8-4BED-4877-BFC1-DD4C2A891F33}"/>
                </a:ext>
              </a:extLst>
            </p:cNvPr>
            <p:cNvSpPr/>
            <p:nvPr/>
          </p:nvSpPr>
          <p:spPr>
            <a:xfrm rot="5400000">
              <a:off x="1135003" y="642726"/>
              <a:ext cx="539885" cy="1311837"/>
            </a:xfrm>
            <a:prstGeom prst="flowChartManualInput">
              <a:avLst/>
            </a:prstGeom>
            <a:solidFill>
              <a:srgbClr val="0070C0"/>
            </a:solidFill>
            <a:ln>
              <a:solidFill>
                <a:srgbClr val="4788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0" name="文本框 29">
              <a:extLst>
                <a:ext uri="{FF2B5EF4-FFF2-40B4-BE49-F238E27FC236}">
                  <a16:creationId xmlns:a16="http://schemas.microsoft.com/office/drawing/2014/main" id="{EB7AC5B5-E21F-4411-B7A1-666596D59722}"/>
                </a:ext>
              </a:extLst>
            </p:cNvPr>
            <p:cNvSpPr txBox="1"/>
            <p:nvPr/>
          </p:nvSpPr>
          <p:spPr>
            <a:xfrm>
              <a:off x="679948" y="1075307"/>
              <a:ext cx="1187764" cy="461665"/>
            </a:xfrm>
            <a:prstGeom prst="rect">
              <a:avLst/>
            </a:prstGeom>
            <a:noFill/>
          </p:spPr>
          <p:txBody>
            <a:bodyPr wrap="square" rtlCol="0">
              <a:spAutoFit/>
            </a:bodyPr>
            <a:lstStyle/>
            <a:p>
              <a:r>
                <a:rPr lang="en-US" altLang="zh-CN" sz="2400" dirty="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2400" dirty="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rPr>
                <a:t>例</a:t>
              </a:r>
              <a:r>
                <a:rPr lang="en-US" altLang="zh-CN" sz="2400" dirty="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rPr>
                <a:t>1】</a:t>
              </a:r>
              <a:endParaRPr lang="zh-CN" altLang="en-US" sz="2400" dirty="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1" name="文本框 30">
              <a:extLst>
                <a:ext uri="{FF2B5EF4-FFF2-40B4-BE49-F238E27FC236}">
                  <a16:creationId xmlns:a16="http://schemas.microsoft.com/office/drawing/2014/main" id="{09074E22-F355-46D6-BA93-27EB36183D86}"/>
                </a:ext>
              </a:extLst>
            </p:cNvPr>
            <p:cNvSpPr txBox="1"/>
            <p:nvPr/>
          </p:nvSpPr>
          <p:spPr>
            <a:xfrm>
              <a:off x="1936791" y="1088150"/>
              <a:ext cx="4952043" cy="461665"/>
            </a:xfrm>
            <a:prstGeom prst="rect">
              <a:avLst/>
            </a:prstGeom>
            <a:noFill/>
          </p:spPr>
          <p:txBody>
            <a:bodyPr wrap="square" rtlCol="0">
              <a:spAutoFit/>
            </a:bodyPr>
            <a:lstStyle/>
            <a:p>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计算组合数</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C(</a:t>
              </a:r>
              <a:r>
                <a:rPr lang="en-US" altLang="zh-CN" sz="24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n,m</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)=n!/(n-m)!/m!</a:t>
              </a:r>
            </a:p>
          </p:txBody>
        </p:sp>
        <p:grpSp>
          <p:nvGrpSpPr>
            <p:cNvPr id="40" name="组合 39">
              <a:extLst>
                <a:ext uri="{FF2B5EF4-FFF2-40B4-BE49-F238E27FC236}">
                  <a16:creationId xmlns:a16="http://schemas.microsoft.com/office/drawing/2014/main" id="{9346E6FE-E26E-4251-B852-F58BE2B7F4D7}"/>
                </a:ext>
              </a:extLst>
            </p:cNvPr>
            <p:cNvGrpSpPr/>
            <p:nvPr/>
          </p:nvGrpSpPr>
          <p:grpSpPr>
            <a:xfrm>
              <a:off x="6163307" y="1041429"/>
              <a:ext cx="152814" cy="165397"/>
              <a:chOff x="6181413" y="1023323"/>
              <a:chExt cx="152814" cy="165397"/>
            </a:xfrm>
          </p:grpSpPr>
          <p:cxnSp>
            <p:nvCxnSpPr>
              <p:cNvPr id="33" name="直接连接符 32">
                <a:extLst>
                  <a:ext uri="{FF2B5EF4-FFF2-40B4-BE49-F238E27FC236}">
                    <a16:creationId xmlns:a16="http://schemas.microsoft.com/office/drawing/2014/main" id="{CCD2E9E5-3F54-4E8B-B724-092752BA845E}"/>
                  </a:ext>
                </a:extLst>
              </p:cNvPr>
              <p:cNvCxnSpPr>
                <a:cxnSpLocks/>
              </p:cNvCxnSpPr>
              <p:nvPr/>
            </p:nvCxnSpPr>
            <p:spPr>
              <a:xfrm>
                <a:off x="6181413" y="1028702"/>
                <a:ext cx="152814" cy="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E2070238-FCF2-4E98-94C0-B14919A0C4C7}"/>
                  </a:ext>
                </a:extLst>
              </p:cNvPr>
              <p:cNvCxnSpPr>
                <a:cxnSpLocks/>
              </p:cNvCxnSpPr>
              <p:nvPr/>
            </p:nvCxnSpPr>
            <p:spPr>
              <a:xfrm>
                <a:off x="6332434" y="1023323"/>
                <a:ext cx="0" cy="165397"/>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41" name="组合 40">
              <a:extLst>
                <a:ext uri="{FF2B5EF4-FFF2-40B4-BE49-F238E27FC236}">
                  <a16:creationId xmlns:a16="http://schemas.microsoft.com/office/drawing/2014/main" id="{F09033D1-E306-4CF9-9216-CC538E99DCC0}"/>
                </a:ext>
              </a:extLst>
            </p:cNvPr>
            <p:cNvGrpSpPr/>
            <p:nvPr/>
          </p:nvGrpSpPr>
          <p:grpSpPr>
            <a:xfrm rot="5400000">
              <a:off x="6149843" y="1381229"/>
              <a:ext cx="152814" cy="165397"/>
              <a:chOff x="6186411" y="1028702"/>
              <a:chExt cx="152814" cy="165397"/>
            </a:xfrm>
          </p:grpSpPr>
          <p:cxnSp>
            <p:nvCxnSpPr>
              <p:cNvPr id="42" name="直接连接符 41">
                <a:extLst>
                  <a:ext uri="{FF2B5EF4-FFF2-40B4-BE49-F238E27FC236}">
                    <a16:creationId xmlns:a16="http://schemas.microsoft.com/office/drawing/2014/main" id="{1E191762-EF40-4E3B-88F3-8E10861426B4}"/>
                  </a:ext>
                </a:extLst>
              </p:cNvPr>
              <p:cNvCxnSpPr>
                <a:cxnSpLocks/>
              </p:cNvCxnSpPr>
              <p:nvPr/>
            </p:nvCxnSpPr>
            <p:spPr>
              <a:xfrm>
                <a:off x="6186411" y="1028702"/>
                <a:ext cx="152814" cy="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43" name="直接连接符 42">
                <a:extLst>
                  <a:ext uri="{FF2B5EF4-FFF2-40B4-BE49-F238E27FC236}">
                    <a16:creationId xmlns:a16="http://schemas.microsoft.com/office/drawing/2014/main" id="{CB40C066-AA6A-4362-8F61-8E52A837CA8D}"/>
                  </a:ext>
                </a:extLst>
              </p:cNvPr>
              <p:cNvCxnSpPr>
                <a:cxnSpLocks/>
              </p:cNvCxnSpPr>
              <p:nvPr/>
            </p:nvCxnSpPr>
            <p:spPr>
              <a:xfrm>
                <a:off x="6332434" y="1028702"/>
                <a:ext cx="0" cy="165397"/>
              </a:xfrm>
              <a:prstGeom prst="line">
                <a:avLst/>
              </a:prstGeom>
              <a:ln w="12700"/>
            </p:spPr>
            <p:style>
              <a:lnRef idx="1">
                <a:schemeClr val="accent1"/>
              </a:lnRef>
              <a:fillRef idx="0">
                <a:schemeClr val="accent1"/>
              </a:fillRef>
              <a:effectRef idx="0">
                <a:schemeClr val="accent1"/>
              </a:effectRef>
              <a:fontRef idx="minor">
                <a:schemeClr val="tx1"/>
              </a:fontRef>
            </p:style>
          </p:cxnSp>
        </p:grpSp>
      </p:grpSp>
      <p:graphicFrame>
        <p:nvGraphicFramePr>
          <p:cNvPr id="3" name="表格 2">
            <a:extLst>
              <a:ext uri="{FF2B5EF4-FFF2-40B4-BE49-F238E27FC236}">
                <a16:creationId xmlns:a16="http://schemas.microsoft.com/office/drawing/2014/main" id="{4853772F-767B-4499-B4A2-2B990222011E}"/>
              </a:ext>
            </a:extLst>
          </p:cNvPr>
          <p:cNvGraphicFramePr>
            <a:graphicFrameLocks noGrp="1"/>
          </p:cNvGraphicFramePr>
          <p:nvPr>
            <p:extLst>
              <p:ext uri="{D42A27DB-BD31-4B8C-83A1-F6EECF244321}">
                <p14:modId xmlns:p14="http://schemas.microsoft.com/office/powerpoint/2010/main" val="4250751169"/>
              </p:ext>
            </p:extLst>
          </p:nvPr>
        </p:nvGraphicFramePr>
        <p:xfrm>
          <a:off x="4361560" y="4121900"/>
          <a:ext cx="4129516" cy="1777112"/>
        </p:xfrm>
        <a:graphic>
          <a:graphicData uri="http://schemas.openxmlformats.org/drawingml/2006/table">
            <a:tbl>
              <a:tblPr firstRow="1" bandRow="1">
                <a:tableStyleId>{22838BEF-8BB2-4498-84A7-C5851F593DF1}</a:tableStyleId>
              </a:tblPr>
              <a:tblGrid>
                <a:gridCol w="573119">
                  <a:extLst>
                    <a:ext uri="{9D8B030D-6E8A-4147-A177-3AD203B41FA5}">
                      <a16:colId xmlns:a16="http://schemas.microsoft.com/office/drawing/2014/main" val="3682923159"/>
                    </a:ext>
                  </a:extLst>
                </a:gridCol>
                <a:gridCol w="3556397">
                  <a:extLst>
                    <a:ext uri="{9D8B030D-6E8A-4147-A177-3AD203B41FA5}">
                      <a16:colId xmlns:a16="http://schemas.microsoft.com/office/drawing/2014/main" val="255125944"/>
                    </a:ext>
                  </a:extLst>
                </a:gridCol>
              </a:tblGrid>
              <a:tr h="444278">
                <a:tc>
                  <a:txBody>
                    <a:bodyPr/>
                    <a:lstStyle/>
                    <a:p>
                      <a:endParaRPr lang="zh-CN" altLang="en-US" dirty="0"/>
                    </a:p>
                  </a:txBody>
                  <a:tcPr/>
                </a:tc>
                <a:tc>
                  <a:txBody>
                    <a:bodyPr/>
                    <a:lstStyle/>
                    <a:p>
                      <a:pPr algn="l"/>
                      <a:endParaRPr lang="zh-CN" altLang="en-US" dirty="0"/>
                    </a:p>
                  </a:txBody>
                  <a:tcPr/>
                </a:tc>
                <a:extLst>
                  <a:ext uri="{0D108BD9-81ED-4DB2-BD59-A6C34878D82A}">
                    <a16:rowId xmlns:a16="http://schemas.microsoft.com/office/drawing/2014/main" val="379947224"/>
                  </a:ext>
                </a:extLst>
              </a:tr>
              <a:tr h="444278">
                <a:tc>
                  <a:txBody>
                    <a:bodyPr/>
                    <a:lstStyle/>
                    <a:p>
                      <a:endParaRPr lang="zh-CN" altLang="en-US"/>
                    </a:p>
                  </a:txBody>
                  <a:tcPr/>
                </a:tc>
                <a:tc>
                  <a:txBody>
                    <a:bodyPr/>
                    <a:lstStyle/>
                    <a:p>
                      <a:pPr algn="l"/>
                      <a:endParaRPr lang="zh-CN" altLang="en-US" dirty="0"/>
                    </a:p>
                  </a:txBody>
                  <a:tcPr/>
                </a:tc>
                <a:extLst>
                  <a:ext uri="{0D108BD9-81ED-4DB2-BD59-A6C34878D82A}">
                    <a16:rowId xmlns:a16="http://schemas.microsoft.com/office/drawing/2014/main" val="862461555"/>
                  </a:ext>
                </a:extLst>
              </a:tr>
              <a:tr h="444278">
                <a:tc>
                  <a:txBody>
                    <a:bodyPr/>
                    <a:lstStyle/>
                    <a:p>
                      <a:endParaRPr lang="zh-CN" altLang="en-US"/>
                    </a:p>
                  </a:txBody>
                  <a:tcPr/>
                </a:tc>
                <a:tc>
                  <a:txBody>
                    <a:bodyPr/>
                    <a:lstStyle/>
                    <a:p>
                      <a:pPr algn="l"/>
                      <a:endParaRPr lang="zh-CN" altLang="en-US" dirty="0"/>
                    </a:p>
                  </a:txBody>
                  <a:tcPr/>
                </a:tc>
                <a:extLst>
                  <a:ext uri="{0D108BD9-81ED-4DB2-BD59-A6C34878D82A}">
                    <a16:rowId xmlns:a16="http://schemas.microsoft.com/office/drawing/2014/main" val="3850753572"/>
                  </a:ext>
                </a:extLst>
              </a:tr>
              <a:tr h="444278">
                <a:tc>
                  <a:txBody>
                    <a:bodyPr/>
                    <a:lstStyle/>
                    <a:p>
                      <a:endParaRPr lang="zh-CN" altLang="en-US"/>
                    </a:p>
                  </a:txBody>
                  <a:tcPr/>
                </a:tc>
                <a:tc>
                  <a:txBody>
                    <a:bodyPr/>
                    <a:lstStyle/>
                    <a:p>
                      <a:pPr algn="l"/>
                      <a:endParaRPr lang="zh-CN" altLang="en-US" dirty="0"/>
                    </a:p>
                  </a:txBody>
                  <a:tcPr/>
                </a:tc>
                <a:extLst>
                  <a:ext uri="{0D108BD9-81ED-4DB2-BD59-A6C34878D82A}">
                    <a16:rowId xmlns:a16="http://schemas.microsoft.com/office/drawing/2014/main" val="3799828215"/>
                  </a:ext>
                </a:extLst>
              </a:tr>
            </a:tbl>
          </a:graphicData>
        </a:graphic>
      </p:graphicFrame>
      <p:grpSp>
        <p:nvGrpSpPr>
          <p:cNvPr id="15" name="组合 14">
            <a:extLst>
              <a:ext uri="{FF2B5EF4-FFF2-40B4-BE49-F238E27FC236}">
                <a16:creationId xmlns:a16="http://schemas.microsoft.com/office/drawing/2014/main" id="{AB357572-B6B3-4263-89E5-6E7CB8D9753D}"/>
              </a:ext>
            </a:extLst>
          </p:cNvPr>
          <p:cNvGrpSpPr/>
          <p:nvPr/>
        </p:nvGrpSpPr>
        <p:grpSpPr>
          <a:xfrm>
            <a:off x="4412812" y="4121899"/>
            <a:ext cx="3791105" cy="1718544"/>
            <a:chOff x="4009758" y="4389241"/>
            <a:chExt cx="3791105" cy="1718544"/>
          </a:xfrm>
        </p:grpSpPr>
        <p:sp>
          <p:nvSpPr>
            <p:cNvPr id="4" name="矩形 3">
              <a:extLst>
                <a:ext uri="{FF2B5EF4-FFF2-40B4-BE49-F238E27FC236}">
                  <a16:creationId xmlns:a16="http://schemas.microsoft.com/office/drawing/2014/main" id="{CEE1918D-CF94-4F42-968D-A5F48D6D5686}"/>
                </a:ext>
              </a:extLst>
            </p:cNvPr>
            <p:cNvSpPr/>
            <p:nvPr/>
          </p:nvSpPr>
          <p:spPr>
            <a:xfrm>
              <a:off x="4009758" y="4827794"/>
              <a:ext cx="409075" cy="461665"/>
            </a:xfrm>
            <a:prstGeom prst="rect">
              <a:avLst/>
            </a:prstGeom>
          </p:spPr>
          <p:txBody>
            <a:bodyPr wrap="square">
              <a:spAutoFit/>
            </a:bodyPr>
            <a:lstStyle/>
            <a:p>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②</a:t>
              </a:r>
            </a:p>
          </p:txBody>
        </p:sp>
        <p:sp>
          <p:nvSpPr>
            <p:cNvPr id="5" name="矩形 4">
              <a:extLst>
                <a:ext uri="{FF2B5EF4-FFF2-40B4-BE49-F238E27FC236}">
                  <a16:creationId xmlns:a16="http://schemas.microsoft.com/office/drawing/2014/main" id="{8B1386D3-D58C-4510-9F6A-51935A79DF9E}"/>
                </a:ext>
              </a:extLst>
            </p:cNvPr>
            <p:cNvSpPr/>
            <p:nvPr/>
          </p:nvSpPr>
          <p:spPr>
            <a:xfrm>
              <a:off x="4009758" y="4389241"/>
              <a:ext cx="492443" cy="461665"/>
            </a:xfrm>
            <a:prstGeom prst="rect">
              <a:avLst/>
            </a:prstGeom>
          </p:spPr>
          <p:txBody>
            <a:bodyPr wrap="none">
              <a:spAutoFit/>
            </a:bodyPr>
            <a:lstStyle/>
            <a:p>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①</a:t>
              </a:r>
              <a:endPar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6" name="矩形 5">
              <a:extLst>
                <a:ext uri="{FF2B5EF4-FFF2-40B4-BE49-F238E27FC236}">
                  <a16:creationId xmlns:a16="http://schemas.microsoft.com/office/drawing/2014/main" id="{743A9CD2-10FE-4881-9E07-7ED89B36FE9B}"/>
                </a:ext>
              </a:extLst>
            </p:cNvPr>
            <p:cNvSpPr/>
            <p:nvPr/>
          </p:nvSpPr>
          <p:spPr>
            <a:xfrm>
              <a:off x="4009758" y="5218999"/>
              <a:ext cx="492443" cy="461665"/>
            </a:xfrm>
            <a:prstGeom prst="rect">
              <a:avLst/>
            </a:prstGeom>
          </p:spPr>
          <p:txBody>
            <a:bodyPr wrap="none">
              <a:spAutoFit/>
            </a:bodyPr>
            <a:lstStyle/>
            <a:p>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③</a:t>
              </a:r>
            </a:p>
          </p:txBody>
        </p:sp>
        <p:sp>
          <p:nvSpPr>
            <p:cNvPr id="7" name="矩形 6">
              <a:extLst>
                <a:ext uri="{FF2B5EF4-FFF2-40B4-BE49-F238E27FC236}">
                  <a16:creationId xmlns:a16="http://schemas.microsoft.com/office/drawing/2014/main" id="{64F36112-65E6-43B9-B6F5-DB47D12A7562}"/>
                </a:ext>
              </a:extLst>
            </p:cNvPr>
            <p:cNvSpPr/>
            <p:nvPr/>
          </p:nvSpPr>
          <p:spPr>
            <a:xfrm>
              <a:off x="4009758" y="5628707"/>
              <a:ext cx="492443" cy="461665"/>
            </a:xfrm>
            <a:prstGeom prst="rect">
              <a:avLst/>
            </a:prstGeom>
          </p:spPr>
          <p:txBody>
            <a:bodyPr wrap="none">
              <a:spAutoFit/>
            </a:bodyPr>
            <a:lstStyle/>
            <a:p>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④</a:t>
              </a:r>
            </a:p>
          </p:txBody>
        </p:sp>
        <p:sp>
          <p:nvSpPr>
            <p:cNvPr id="8" name="矩形 7">
              <a:extLst>
                <a:ext uri="{FF2B5EF4-FFF2-40B4-BE49-F238E27FC236}">
                  <a16:creationId xmlns:a16="http://schemas.microsoft.com/office/drawing/2014/main" id="{2A6A475D-4240-493D-B29A-DB307DBECD52}"/>
                </a:ext>
              </a:extLst>
            </p:cNvPr>
            <p:cNvSpPr/>
            <p:nvPr/>
          </p:nvSpPr>
          <p:spPr>
            <a:xfrm>
              <a:off x="4684477" y="4389241"/>
              <a:ext cx="2151551" cy="461665"/>
            </a:xfrm>
            <a:prstGeom prst="rect">
              <a:avLst/>
            </a:prstGeom>
          </p:spPr>
          <p:txBody>
            <a:bodyPr wrap="none">
              <a:spAutoFit/>
            </a:bodyPr>
            <a:lstStyle/>
            <a:p>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计算</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n</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的阶乘</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J1</a:t>
              </a:r>
              <a:endPar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9" name="矩形 8">
              <a:extLst>
                <a:ext uri="{FF2B5EF4-FFF2-40B4-BE49-F238E27FC236}">
                  <a16:creationId xmlns:a16="http://schemas.microsoft.com/office/drawing/2014/main" id="{6E66401E-7331-496B-8BA6-C48F358A7311}"/>
                </a:ext>
              </a:extLst>
            </p:cNvPr>
            <p:cNvSpPr/>
            <p:nvPr/>
          </p:nvSpPr>
          <p:spPr>
            <a:xfrm>
              <a:off x="4684477" y="4850906"/>
              <a:ext cx="2492990" cy="461665"/>
            </a:xfrm>
            <a:prstGeom prst="rect">
              <a:avLst/>
            </a:prstGeom>
          </p:spPr>
          <p:txBody>
            <a:bodyPr wrap="none">
              <a:spAutoFit/>
            </a:bodyPr>
            <a:lstStyle/>
            <a:p>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计算</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n-m</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的阶乘</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J2</a:t>
              </a:r>
              <a:endPar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0" name="矩形 9">
              <a:extLst>
                <a:ext uri="{FF2B5EF4-FFF2-40B4-BE49-F238E27FC236}">
                  <a16:creationId xmlns:a16="http://schemas.microsoft.com/office/drawing/2014/main" id="{C0548CCC-9417-438A-8814-3C45DD4D84B2}"/>
                </a:ext>
              </a:extLst>
            </p:cNvPr>
            <p:cNvSpPr/>
            <p:nvPr/>
          </p:nvSpPr>
          <p:spPr>
            <a:xfrm>
              <a:off x="4695515" y="5275661"/>
              <a:ext cx="2236510" cy="461665"/>
            </a:xfrm>
            <a:prstGeom prst="rect">
              <a:avLst/>
            </a:prstGeom>
          </p:spPr>
          <p:txBody>
            <a:bodyPr wrap="none">
              <a:spAutoFit/>
            </a:bodyPr>
            <a:lstStyle/>
            <a:p>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计算</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m</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的阶乘</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J3</a:t>
              </a:r>
              <a:endPar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1" name="矩形 10">
              <a:extLst>
                <a:ext uri="{FF2B5EF4-FFF2-40B4-BE49-F238E27FC236}">
                  <a16:creationId xmlns:a16="http://schemas.microsoft.com/office/drawing/2014/main" id="{4E901180-1466-4EEC-9C87-03643AAE5CE3}"/>
                </a:ext>
              </a:extLst>
            </p:cNvPr>
            <p:cNvSpPr/>
            <p:nvPr/>
          </p:nvSpPr>
          <p:spPr>
            <a:xfrm>
              <a:off x="4706746" y="5646120"/>
              <a:ext cx="3094117" cy="461665"/>
            </a:xfrm>
            <a:prstGeom prst="rect">
              <a:avLst/>
            </a:prstGeom>
          </p:spPr>
          <p:txBody>
            <a:bodyPr wrap="none">
              <a:spAutoFit/>
            </a:bodyPr>
            <a:lstStyle/>
            <a:p>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计算组合数</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C=J1/J2/J3</a:t>
              </a:r>
              <a:endPar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spTree>
    <p:extLst>
      <p:ext uri="{BB962C8B-B14F-4D97-AF65-F5344CB8AC3E}">
        <p14:creationId xmlns:p14="http://schemas.microsoft.com/office/powerpoint/2010/main" val="28199544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5"/>
                                        </p:tgtEl>
                                        <p:attrNameLst>
                                          <p:attrName>style.visibility</p:attrName>
                                        </p:attrNameLst>
                                      </p:cBhvr>
                                      <p:to>
                                        <p:strVal val="visible"/>
                                      </p:to>
                                    </p:set>
                                    <p:animEffect transition="in" filter="wipe(left)">
                                      <p:cBhvr>
                                        <p:cTn id="7" dur="500"/>
                                        <p:tgtEl>
                                          <p:spTgt spid="55"/>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p:cTn id="11" dur="500" fill="hold"/>
                                        <p:tgtEl>
                                          <p:spTgt spid="13"/>
                                        </p:tgtEl>
                                        <p:attrNameLst>
                                          <p:attrName>ppt_w</p:attrName>
                                        </p:attrNameLst>
                                      </p:cBhvr>
                                      <p:tavLst>
                                        <p:tav tm="0">
                                          <p:val>
                                            <p:fltVal val="0"/>
                                          </p:val>
                                        </p:tav>
                                        <p:tav tm="100000">
                                          <p:val>
                                            <p:strVal val="#ppt_w"/>
                                          </p:val>
                                        </p:tav>
                                      </p:tavLst>
                                    </p:anim>
                                    <p:anim calcmode="lin" valueType="num">
                                      <p:cBhvr>
                                        <p:cTn id="12" dur="500" fill="hold"/>
                                        <p:tgtEl>
                                          <p:spTgt spid="13"/>
                                        </p:tgtEl>
                                        <p:attrNameLst>
                                          <p:attrName>ppt_h</p:attrName>
                                        </p:attrNameLst>
                                      </p:cBhvr>
                                      <p:tavLst>
                                        <p:tav tm="0">
                                          <p:val>
                                            <p:fltVal val="0"/>
                                          </p:val>
                                        </p:tav>
                                        <p:tav tm="100000">
                                          <p:val>
                                            <p:strVal val="#ppt_h"/>
                                          </p:val>
                                        </p:tav>
                                      </p:tavLst>
                                    </p:anim>
                                    <p:animEffect transition="in" filter="fade">
                                      <p:cBhvr>
                                        <p:cTn id="13" dur="500"/>
                                        <p:tgtEl>
                                          <p:spTgt spid="13"/>
                                        </p:tgtEl>
                                      </p:cBhvr>
                                    </p:animEffect>
                                  </p:childTnLst>
                                </p:cTn>
                              </p:par>
                            </p:childTnLst>
                          </p:cTn>
                        </p:par>
                        <p:par>
                          <p:cTn id="14" fill="hold">
                            <p:stCondLst>
                              <p:cond delay="1000"/>
                            </p:stCondLst>
                            <p:childTnLst>
                              <p:par>
                                <p:cTn id="15" presetID="22" presetClass="entr" presetSubtype="1" fill="hold"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up)">
                                      <p:cBhvr>
                                        <p:cTn id="17" dur="500"/>
                                        <p:tgtEl>
                                          <p:spTgt spid="3"/>
                                        </p:tgtEl>
                                      </p:cBhvr>
                                    </p:animEffect>
                                  </p:childTnLst>
                                </p:cTn>
                              </p:par>
                              <p:par>
                                <p:cTn id="18" presetID="22" presetClass="entr" presetSubtype="1" fill="hold" nodeType="with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wipe(up)">
                                      <p:cBhvr>
                                        <p:cTn id="20"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a:extLst>
              <a:ext uri="{FF2B5EF4-FFF2-40B4-BE49-F238E27FC236}">
                <a16:creationId xmlns:a16="http://schemas.microsoft.com/office/drawing/2014/main" id="{B236A77D-E49D-488B-BBC4-787894FC8936}"/>
              </a:ext>
            </a:extLst>
          </p:cNvPr>
          <p:cNvSpPr txBox="1"/>
          <p:nvPr/>
        </p:nvSpPr>
        <p:spPr>
          <a:xfrm>
            <a:off x="1839589" y="2547509"/>
            <a:ext cx="8512822" cy="1754326"/>
          </a:xfrm>
          <a:prstGeom prst="rect">
            <a:avLst/>
          </a:prstGeom>
          <a:noFill/>
        </p:spPr>
        <p:txBody>
          <a:bodyPr wrap="square" rtlCol="0">
            <a:spAutoFit/>
          </a:bodyPr>
          <a:lstStyle/>
          <a:p>
            <a:pPr indent="628650">
              <a:lnSpc>
                <a:spcPct val="150000"/>
              </a:lnSpc>
              <a:buClr>
                <a:srgbClr val="7030A0"/>
              </a:buClr>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在</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C++</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中，通过编写和调用函数可以实现问题的模块化求解过程。</a:t>
            </a:r>
            <a:r>
              <a:rPr lang="zh-CN" altLang="en-US" sz="2400" dirty="0">
                <a:solidFill>
                  <a:schemeClr val="accent2"/>
                </a:solidFill>
                <a:latin typeface="Times New Roman" panose="02020603050405020304" pitchFamily="18" charset="0"/>
                <a:ea typeface="微软雅黑" panose="020B0503020204020204" pitchFamily="34" charset="-122"/>
                <a:cs typeface="Times New Roman" panose="02020603050405020304" pitchFamily="18" charset="0"/>
              </a:rPr>
              <a:t>函数</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是一个能够完成某个独立功能的程序模块（子程序）。</a:t>
            </a:r>
          </a:p>
        </p:txBody>
      </p:sp>
      <p:grpSp>
        <p:nvGrpSpPr>
          <p:cNvPr id="20" name="组合 19">
            <a:extLst>
              <a:ext uri="{FF2B5EF4-FFF2-40B4-BE49-F238E27FC236}">
                <a16:creationId xmlns:a16="http://schemas.microsoft.com/office/drawing/2014/main" id="{DFDA8DF2-EB1F-4143-AA9F-24D24AB78A49}"/>
              </a:ext>
            </a:extLst>
          </p:cNvPr>
          <p:cNvGrpSpPr/>
          <p:nvPr/>
        </p:nvGrpSpPr>
        <p:grpSpPr>
          <a:xfrm>
            <a:off x="515938" y="1091211"/>
            <a:ext cx="4832676" cy="461665"/>
            <a:chOff x="515938" y="1091211"/>
            <a:chExt cx="4832676" cy="461665"/>
          </a:xfrm>
        </p:grpSpPr>
        <p:grpSp>
          <p:nvGrpSpPr>
            <p:cNvPr id="12" name="组合 11">
              <a:extLst>
                <a:ext uri="{FF2B5EF4-FFF2-40B4-BE49-F238E27FC236}">
                  <a16:creationId xmlns:a16="http://schemas.microsoft.com/office/drawing/2014/main" id="{C6320D35-384F-464B-B2A2-8444761E5373}"/>
                </a:ext>
              </a:extLst>
            </p:cNvPr>
            <p:cNvGrpSpPr/>
            <p:nvPr/>
          </p:nvGrpSpPr>
          <p:grpSpPr>
            <a:xfrm>
              <a:off x="515938" y="1155664"/>
              <a:ext cx="406408" cy="335423"/>
              <a:chOff x="3433308" y="2097229"/>
              <a:chExt cx="866296" cy="714983"/>
            </a:xfrm>
          </p:grpSpPr>
          <p:sp>
            <p:nvSpPr>
              <p:cNvPr id="4" name="平行四边形 3">
                <a:extLst>
                  <a:ext uri="{FF2B5EF4-FFF2-40B4-BE49-F238E27FC236}">
                    <a16:creationId xmlns:a16="http://schemas.microsoft.com/office/drawing/2014/main" id="{BAE63224-3DA6-4990-BA55-F0560AC8C6A3}"/>
                  </a:ext>
                </a:extLst>
              </p:cNvPr>
              <p:cNvSpPr/>
              <p:nvPr/>
            </p:nvSpPr>
            <p:spPr>
              <a:xfrm flipH="1">
                <a:off x="3433308" y="213935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5" name="平行四边形 4">
                <a:extLst>
                  <a:ext uri="{FF2B5EF4-FFF2-40B4-BE49-F238E27FC236}">
                    <a16:creationId xmlns:a16="http://schemas.microsoft.com/office/drawing/2014/main" id="{E33D2442-BC79-4EA6-95A7-584DAFEFCF9E}"/>
                  </a:ext>
                </a:extLst>
              </p:cNvPr>
              <p:cNvSpPr/>
              <p:nvPr/>
            </p:nvSpPr>
            <p:spPr>
              <a:xfrm flipH="1">
                <a:off x="3525325" y="250166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6" name="平行四边形 5">
                <a:extLst>
                  <a:ext uri="{FF2B5EF4-FFF2-40B4-BE49-F238E27FC236}">
                    <a16:creationId xmlns:a16="http://schemas.microsoft.com/office/drawing/2014/main" id="{1C82436A-A273-44C4-A698-F9F870EC57F9}"/>
                  </a:ext>
                </a:extLst>
              </p:cNvPr>
              <p:cNvSpPr/>
              <p:nvPr/>
            </p:nvSpPr>
            <p:spPr>
              <a:xfrm flipH="1">
                <a:off x="3794779" y="213935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7" name="平行四边形 6">
                <a:extLst>
                  <a:ext uri="{FF2B5EF4-FFF2-40B4-BE49-F238E27FC236}">
                    <a16:creationId xmlns:a16="http://schemas.microsoft.com/office/drawing/2014/main" id="{65FA15EE-C4B1-4D0E-B56C-97BE6801717C}"/>
                  </a:ext>
                </a:extLst>
              </p:cNvPr>
              <p:cNvSpPr/>
              <p:nvPr/>
            </p:nvSpPr>
            <p:spPr>
              <a:xfrm flipH="1">
                <a:off x="3886796" y="250166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8" name="平行四边形 7">
                <a:extLst>
                  <a:ext uri="{FF2B5EF4-FFF2-40B4-BE49-F238E27FC236}">
                    <a16:creationId xmlns:a16="http://schemas.microsoft.com/office/drawing/2014/main" id="{D60B81A3-A6AF-4A37-A256-A53238256FBC}"/>
                  </a:ext>
                </a:extLst>
              </p:cNvPr>
              <p:cNvSpPr/>
              <p:nvPr/>
            </p:nvSpPr>
            <p:spPr>
              <a:xfrm flipH="1">
                <a:off x="3467396" y="209723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9" name="平行四边形 8">
                <a:extLst>
                  <a:ext uri="{FF2B5EF4-FFF2-40B4-BE49-F238E27FC236}">
                    <a16:creationId xmlns:a16="http://schemas.microsoft.com/office/drawing/2014/main" id="{873268C3-7CA6-4162-9E16-359E42C78B3E}"/>
                  </a:ext>
                </a:extLst>
              </p:cNvPr>
              <p:cNvSpPr/>
              <p:nvPr/>
            </p:nvSpPr>
            <p:spPr>
              <a:xfrm flipH="1">
                <a:off x="3559413" y="245954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0" name="平行四边形 9">
                <a:extLst>
                  <a:ext uri="{FF2B5EF4-FFF2-40B4-BE49-F238E27FC236}">
                    <a16:creationId xmlns:a16="http://schemas.microsoft.com/office/drawing/2014/main" id="{A6184E2F-5472-468F-ABCB-98A06BD638D3}"/>
                  </a:ext>
                </a:extLst>
              </p:cNvPr>
              <p:cNvSpPr/>
              <p:nvPr/>
            </p:nvSpPr>
            <p:spPr>
              <a:xfrm flipH="1">
                <a:off x="3828868" y="2097229"/>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11" name="平行四边形 10">
                <a:extLst>
                  <a:ext uri="{FF2B5EF4-FFF2-40B4-BE49-F238E27FC236}">
                    <a16:creationId xmlns:a16="http://schemas.microsoft.com/office/drawing/2014/main" id="{A53E34A2-A531-4DF4-BA13-30C0C4FC6654}"/>
                  </a:ext>
                </a:extLst>
              </p:cNvPr>
              <p:cNvSpPr/>
              <p:nvPr/>
            </p:nvSpPr>
            <p:spPr>
              <a:xfrm flipH="1">
                <a:off x="3920880" y="245954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grpSp>
        <p:sp>
          <p:nvSpPr>
            <p:cNvPr id="19" name="文本框 18">
              <a:extLst>
                <a:ext uri="{FF2B5EF4-FFF2-40B4-BE49-F238E27FC236}">
                  <a16:creationId xmlns:a16="http://schemas.microsoft.com/office/drawing/2014/main" id="{245A019C-342C-4D62-8AE3-6FFA94B85B77}"/>
                </a:ext>
              </a:extLst>
            </p:cNvPr>
            <p:cNvSpPr txBox="1"/>
            <p:nvPr/>
          </p:nvSpPr>
          <p:spPr>
            <a:xfrm>
              <a:off x="981504" y="1091211"/>
              <a:ext cx="4367110" cy="461665"/>
            </a:xfrm>
            <a:prstGeom prst="rect">
              <a:avLst/>
            </a:prstGeom>
            <a:noFill/>
          </p:spPr>
          <p:txBody>
            <a:bodyPr wrap="square" rtlCol="0">
              <a:spAutoFit/>
            </a:bodyPr>
            <a:lstStyle/>
            <a:p>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C++</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程序的模块化实现</a:t>
              </a:r>
            </a:p>
          </p:txBody>
        </p:sp>
      </p:grpSp>
      <p:grpSp>
        <p:nvGrpSpPr>
          <p:cNvPr id="22" name="组合 21">
            <a:extLst>
              <a:ext uri="{FF2B5EF4-FFF2-40B4-BE49-F238E27FC236}">
                <a16:creationId xmlns:a16="http://schemas.microsoft.com/office/drawing/2014/main" id="{9B1A0D9C-898E-48FB-9088-D18CE40B2F58}"/>
              </a:ext>
            </a:extLst>
          </p:cNvPr>
          <p:cNvGrpSpPr/>
          <p:nvPr/>
        </p:nvGrpSpPr>
        <p:grpSpPr>
          <a:xfrm rot="10800000" flipH="1">
            <a:off x="1424236" y="1984739"/>
            <a:ext cx="9210177" cy="2879868"/>
            <a:chOff x="850263" y="1552756"/>
            <a:chExt cx="13416557" cy="4877076"/>
          </a:xfrm>
        </p:grpSpPr>
        <p:grpSp>
          <p:nvGrpSpPr>
            <p:cNvPr id="23" name="组合 22">
              <a:extLst>
                <a:ext uri="{FF2B5EF4-FFF2-40B4-BE49-F238E27FC236}">
                  <a16:creationId xmlns:a16="http://schemas.microsoft.com/office/drawing/2014/main" id="{247DD11F-40D7-4ACD-8E9E-1128CF58B8D9}"/>
                </a:ext>
              </a:extLst>
            </p:cNvPr>
            <p:cNvGrpSpPr/>
            <p:nvPr/>
          </p:nvGrpSpPr>
          <p:grpSpPr>
            <a:xfrm>
              <a:off x="850263" y="1552756"/>
              <a:ext cx="13416557" cy="4877076"/>
              <a:chOff x="850263" y="1552756"/>
              <a:chExt cx="13416557" cy="4877076"/>
            </a:xfrm>
          </p:grpSpPr>
          <p:sp>
            <p:nvSpPr>
              <p:cNvPr id="27" name="任意多边形 3">
                <a:extLst>
                  <a:ext uri="{FF2B5EF4-FFF2-40B4-BE49-F238E27FC236}">
                    <a16:creationId xmlns:a16="http://schemas.microsoft.com/office/drawing/2014/main" id="{B6759EC5-1C39-4DEB-AA19-B8FE06056A2F}"/>
                  </a:ext>
                </a:extLst>
              </p:cNvPr>
              <p:cNvSpPr/>
              <p:nvPr/>
            </p:nvSpPr>
            <p:spPr>
              <a:xfrm>
                <a:off x="850263" y="1552756"/>
                <a:ext cx="13416557" cy="4877076"/>
              </a:xfrm>
              <a:custGeom>
                <a:avLst/>
                <a:gdLst>
                  <a:gd name="connsiteX0" fmla="*/ 7831355 w 10491473"/>
                  <a:gd name="connsiteY0" fmla="*/ 0 h 4877076"/>
                  <a:gd name="connsiteX1" fmla="*/ 9266735 w 10491473"/>
                  <a:gd name="connsiteY1" fmla="*/ 0 h 4877076"/>
                  <a:gd name="connsiteX2" fmla="*/ 9506378 w 10491473"/>
                  <a:gd name="connsiteY2" fmla="*/ 273194 h 4877076"/>
                  <a:gd name="connsiteX3" fmla="*/ 9724144 w 10491473"/>
                  <a:gd name="connsiteY3" fmla="*/ 273194 h 4877076"/>
                  <a:gd name="connsiteX4" fmla="*/ 10491473 w 10491473"/>
                  <a:gd name="connsiteY4" fmla="*/ 1040523 h 4877076"/>
                  <a:gd name="connsiteX5" fmla="*/ 10491473 w 10491473"/>
                  <a:gd name="connsiteY5" fmla="*/ 4877076 h 4877076"/>
                  <a:gd name="connsiteX6" fmla="*/ 10083708 w 10491473"/>
                  <a:gd name="connsiteY6" fmla="*/ 4877076 h 4877076"/>
                  <a:gd name="connsiteX7" fmla="*/ 9976858 w 10491473"/>
                  <a:gd name="connsiteY7" fmla="*/ 4718650 h 4877076"/>
                  <a:gd name="connsiteX8" fmla="*/ 9017366 w 10491473"/>
                  <a:gd name="connsiteY8" fmla="*/ 4718650 h 4877076"/>
                  <a:gd name="connsiteX9" fmla="*/ 8910516 w 10491473"/>
                  <a:gd name="connsiteY9" fmla="*/ 4877076 h 4877076"/>
                  <a:gd name="connsiteX10" fmla="*/ 767329 w 10491473"/>
                  <a:gd name="connsiteY10" fmla="*/ 4877076 h 4877076"/>
                  <a:gd name="connsiteX11" fmla="*/ 0 w 10491473"/>
                  <a:gd name="connsiteY11" fmla="*/ 4109747 h 4877076"/>
                  <a:gd name="connsiteX12" fmla="*/ 0 w 10491473"/>
                  <a:gd name="connsiteY12" fmla="*/ 3233529 h 4877076"/>
                  <a:gd name="connsiteX13" fmla="*/ 177598 w 10491473"/>
                  <a:gd name="connsiteY13" fmla="*/ 3068263 h 4877076"/>
                  <a:gd name="connsiteX14" fmla="*/ 177598 w 10491473"/>
                  <a:gd name="connsiteY14" fmla="*/ 2401062 h 4877076"/>
                  <a:gd name="connsiteX15" fmla="*/ 0 w 10491473"/>
                  <a:gd name="connsiteY15" fmla="*/ 2235796 h 4877076"/>
                  <a:gd name="connsiteX16" fmla="*/ 0 w 10491473"/>
                  <a:gd name="connsiteY16" fmla="*/ 273194 h 4877076"/>
                  <a:gd name="connsiteX17" fmla="*/ 433369 w 10491473"/>
                  <a:gd name="connsiteY17" fmla="*/ 273194 h 4877076"/>
                  <a:gd name="connsiteX18" fmla="*/ 673292 w 10491473"/>
                  <a:gd name="connsiteY18" fmla="*/ 1376 h 4877076"/>
                  <a:gd name="connsiteX19" fmla="*/ 2113993 w 10491473"/>
                  <a:gd name="connsiteY19" fmla="*/ 1376 h 4877076"/>
                  <a:gd name="connsiteX20" fmla="*/ 2353916 w 10491473"/>
                  <a:gd name="connsiteY20" fmla="*/ 273194 h 4877076"/>
                  <a:gd name="connsiteX21" fmla="*/ 7591712 w 10491473"/>
                  <a:gd name="connsiteY21" fmla="*/ 273194 h 4877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491473" h="4877076">
                    <a:moveTo>
                      <a:pt x="7831355" y="0"/>
                    </a:moveTo>
                    <a:lnTo>
                      <a:pt x="9266735" y="0"/>
                    </a:lnTo>
                    <a:lnTo>
                      <a:pt x="9506378" y="273194"/>
                    </a:lnTo>
                    <a:lnTo>
                      <a:pt x="9724144" y="273194"/>
                    </a:lnTo>
                    <a:lnTo>
                      <a:pt x="10491473" y="1040523"/>
                    </a:lnTo>
                    <a:lnTo>
                      <a:pt x="10491473" y="4877076"/>
                    </a:lnTo>
                    <a:lnTo>
                      <a:pt x="10083708" y="4877076"/>
                    </a:lnTo>
                    <a:lnTo>
                      <a:pt x="9976858" y="4718650"/>
                    </a:lnTo>
                    <a:lnTo>
                      <a:pt x="9017366" y="4718650"/>
                    </a:lnTo>
                    <a:lnTo>
                      <a:pt x="8910516" y="4877076"/>
                    </a:lnTo>
                    <a:lnTo>
                      <a:pt x="767329" y="4877076"/>
                    </a:lnTo>
                    <a:lnTo>
                      <a:pt x="0" y="4109747"/>
                    </a:lnTo>
                    <a:lnTo>
                      <a:pt x="0" y="3233529"/>
                    </a:lnTo>
                    <a:lnTo>
                      <a:pt x="177598" y="3068263"/>
                    </a:lnTo>
                    <a:lnTo>
                      <a:pt x="177598" y="2401062"/>
                    </a:lnTo>
                    <a:lnTo>
                      <a:pt x="0" y="2235796"/>
                    </a:lnTo>
                    <a:lnTo>
                      <a:pt x="0" y="273194"/>
                    </a:lnTo>
                    <a:lnTo>
                      <a:pt x="433369" y="273194"/>
                    </a:lnTo>
                    <a:lnTo>
                      <a:pt x="673292" y="1376"/>
                    </a:lnTo>
                    <a:lnTo>
                      <a:pt x="2113993" y="1376"/>
                    </a:lnTo>
                    <a:lnTo>
                      <a:pt x="2353916" y="273194"/>
                    </a:lnTo>
                    <a:lnTo>
                      <a:pt x="7591712" y="273194"/>
                    </a:lnTo>
                    <a:close/>
                  </a:path>
                </a:pathLst>
              </a:cu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latin typeface="Times New Roman" panose="02020603050405020304" pitchFamily="18" charset="0"/>
                  <a:ea typeface="微软雅黑" panose="020B0503020204020204" pitchFamily="34" charset="-122"/>
                  <a:cs typeface="Times New Roman" panose="02020603050405020304" pitchFamily="18" charset="0"/>
                </a:endParaRPr>
              </a:p>
            </p:txBody>
          </p:sp>
          <p:grpSp>
            <p:nvGrpSpPr>
              <p:cNvPr id="28" name="组合 27">
                <a:extLst>
                  <a:ext uri="{FF2B5EF4-FFF2-40B4-BE49-F238E27FC236}">
                    <a16:creationId xmlns:a16="http://schemas.microsoft.com/office/drawing/2014/main" id="{D0CAE622-951A-4DCF-88BB-05D7FB1D748A}"/>
                  </a:ext>
                </a:extLst>
              </p:cNvPr>
              <p:cNvGrpSpPr/>
              <p:nvPr/>
            </p:nvGrpSpPr>
            <p:grpSpPr>
              <a:xfrm flipH="1">
                <a:off x="11116151" y="1613603"/>
                <a:ext cx="1573213" cy="303301"/>
                <a:chOff x="6149102" y="1612916"/>
                <a:chExt cx="1547286" cy="303301"/>
              </a:xfrm>
            </p:grpSpPr>
            <p:sp>
              <p:nvSpPr>
                <p:cNvPr id="29" name="平行四边形 28">
                  <a:extLst>
                    <a:ext uri="{FF2B5EF4-FFF2-40B4-BE49-F238E27FC236}">
                      <a16:creationId xmlns:a16="http://schemas.microsoft.com/office/drawing/2014/main" id="{388F8429-A170-429A-8976-02783A63F1C2}"/>
                    </a:ext>
                  </a:extLst>
                </p:cNvPr>
                <p:cNvSpPr/>
                <p:nvPr/>
              </p:nvSpPr>
              <p:spPr>
                <a:xfrm>
                  <a:off x="7105480" y="1612916"/>
                  <a:ext cx="590908"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0" name="平行四边形 29">
                  <a:extLst>
                    <a:ext uri="{FF2B5EF4-FFF2-40B4-BE49-F238E27FC236}">
                      <a16:creationId xmlns:a16="http://schemas.microsoft.com/office/drawing/2014/main" id="{E34A4DEB-E82F-40AA-A193-EDA628EBDF1A}"/>
                    </a:ext>
                  </a:extLst>
                </p:cNvPr>
                <p:cNvSpPr/>
                <p:nvPr/>
              </p:nvSpPr>
              <p:spPr>
                <a:xfrm>
                  <a:off x="6633990" y="1612916"/>
                  <a:ext cx="590908"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1" name="平行四边形 30">
                  <a:extLst>
                    <a:ext uri="{FF2B5EF4-FFF2-40B4-BE49-F238E27FC236}">
                      <a16:creationId xmlns:a16="http://schemas.microsoft.com/office/drawing/2014/main" id="{B28DC9DF-931D-443E-AF67-45324DF8D24E}"/>
                    </a:ext>
                  </a:extLst>
                </p:cNvPr>
                <p:cNvSpPr/>
                <p:nvPr/>
              </p:nvSpPr>
              <p:spPr>
                <a:xfrm>
                  <a:off x="6149102" y="1612916"/>
                  <a:ext cx="590910"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grpSp>
        <p:sp>
          <p:nvSpPr>
            <p:cNvPr id="24" name="平行四边形 23">
              <a:extLst>
                <a:ext uri="{FF2B5EF4-FFF2-40B4-BE49-F238E27FC236}">
                  <a16:creationId xmlns:a16="http://schemas.microsoft.com/office/drawing/2014/main" id="{034C073A-45D5-46DB-A924-50411BDABF81}"/>
                </a:ext>
              </a:extLst>
            </p:cNvPr>
            <p:cNvSpPr/>
            <p:nvPr/>
          </p:nvSpPr>
          <p:spPr>
            <a:xfrm>
              <a:off x="1787177" y="1614290"/>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5" name="平行四边形 24">
              <a:extLst>
                <a:ext uri="{FF2B5EF4-FFF2-40B4-BE49-F238E27FC236}">
                  <a16:creationId xmlns:a16="http://schemas.microsoft.com/office/drawing/2014/main" id="{87259167-02CF-4591-9FCE-EDD9CE307BCE}"/>
                </a:ext>
              </a:extLst>
            </p:cNvPr>
            <p:cNvSpPr/>
            <p:nvPr/>
          </p:nvSpPr>
          <p:spPr>
            <a:xfrm>
              <a:off x="2272064" y="1614290"/>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6" name="平行四边形 25">
              <a:extLst>
                <a:ext uri="{FF2B5EF4-FFF2-40B4-BE49-F238E27FC236}">
                  <a16:creationId xmlns:a16="http://schemas.microsoft.com/office/drawing/2014/main" id="{5C7F3AF0-EBE1-474D-BA45-28355B3C9F13}"/>
                </a:ext>
              </a:extLst>
            </p:cNvPr>
            <p:cNvSpPr/>
            <p:nvPr/>
          </p:nvSpPr>
          <p:spPr>
            <a:xfrm>
              <a:off x="2743553" y="1614290"/>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spTree>
    <p:extLst>
      <p:ext uri="{BB962C8B-B14F-4D97-AF65-F5344CB8AC3E}">
        <p14:creationId xmlns:p14="http://schemas.microsoft.com/office/powerpoint/2010/main" val="22462506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wipe(left)">
                                      <p:cBhvr>
                                        <p:cTn id="7" dur="500"/>
                                        <p:tgtEl>
                                          <p:spTgt spid="20"/>
                                        </p:tgtEl>
                                      </p:cBhvr>
                                    </p:animEffect>
                                  </p:childTnLst>
                                </p:cTn>
                              </p:par>
                            </p:childTnLst>
                          </p:cTn>
                        </p:par>
                        <p:par>
                          <p:cTn id="8" fill="hold">
                            <p:stCondLst>
                              <p:cond delay="500"/>
                            </p:stCondLst>
                            <p:childTnLst>
                              <p:par>
                                <p:cTn id="9" presetID="20" presetClass="entr" presetSubtype="0" fill="hold" nodeType="after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wedge">
                                      <p:cBhvr>
                                        <p:cTn id="11" dur="500"/>
                                        <p:tgtEl>
                                          <p:spTgt spid="22"/>
                                        </p:tgtEl>
                                      </p:cBhvr>
                                    </p:animEffect>
                                  </p:childTnLst>
                                </p:cTn>
                              </p:par>
                            </p:childTnLst>
                          </p:cTn>
                        </p:par>
                        <p:par>
                          <p:cTn id="12" fill="hold">
                            <p:stCondLst>
                              <p:cond delay="1000"/>
                            </p:stCondLst>
                            <p:childTnLst>
                              <p:par>
                                <p:cTn id="13" presetID="42" presetClass="entr" presetSubtype="0" fill="hold" grpId="0" nodeType="after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500"/>
                                        <p:tgtEl>
                                          <p:spTgt spid="13"/>
                                        </p:tgtEl>
                                      </p:cBhvr>
                                    </p:animEffect>
                                    <p:anim calcmode="lin" valueType="num">
                                      <p:cBhvr>
                                        <p:cTn id="16" dur="500" fill="hold"/>
                                        <p:tgtEl>
                                          <p:spTgt spid="13"/>
                                        </p:tgtEl>
                                        <p:attrNameLst>
                                          <p:attrName>ppt_x</p:attrName>
                                        </p:attrNameLst>
                                      </p:cBhvr>
                                      <p:tavLst>
                                        <p:tav tm="0">
                                          <p:val>
                                            <p:strVal val="#ppt_x"/>
                                          </p:val>
                                        </p:tav>
                                        <p:tav tm="100000">
                                          <p:val>
                                            <p:strVal val="#ppt_x"/>
                                          </p:val>
                                        </p:tav>
                                      </p:tavLst>
                                    </p:anim>
                                    <p:anim calcmode="lin" valueType="num">
                                      <p:cBhvr>
                                        <p:cTn id="17" dur="5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a:extLst>
              <a:ext uri="{FF2B5EF4-FFF2-40B4-BE49-F238E27FC236}">
                <a16:creationId xmlns:a16="http://schemas.microsoft.com/office/drawing/2014/main" id="{F66D521F-39CB-432C-ACD6-40D6BF130EF1}"/>
              </a:ext>
            </a:extLst>
          </p:cNvPr>
          <p:cNvGrpSpPr/>
          <p:nvPr/>
        </p:nvGrpSpPr>
        <p:grpSpPr>
          <a:xfrm>
            <a:off x="2037441" y="1426566"/>
            <a:ext cx="8438634" cy="4281215"/>
            <a:chOff x="2294535" y="2323270"/>
            <a:chExt cx="7283587" cy="3437449"/>
          </a:xfrm>
        </p:grpSpPr>
        <p:sp>
          <p:nvSpPr>
            <p:cNvPr id="13" name="文本框 12">
              <a:extLst>
                <a:ext uri="{FF2B5EF4-FFF2-40B4-BE49-F238E27FC236}">
                  <a16:creationId xmlns:a16="http://schemas.microsoft.com/office/drawing/2014/main" id="{F08761DE-7445-451D-92EC-63D762673889}"/>
                </a:ext>
              </a:extLst>
            </p:cNvPr>
            <p:cNvSpPr txBox="1"/>
            <p:nvPr/>
          </p:nvSpPr>
          <p:spPr>
            <a:xfrm>
              <a:off x="2558887" y="2540134"/>
              <a:ext cx="6891219" cy="2980585"/>
            </a:xfrm>
            <a:prstGeom prst="rect">
              <a:avLst/>
            </a:prstGeom>
            <a:noFill/>
          </p:spPr>
          <p:txBody>
            <a:bodyPr wrap="square" rtlCol="0">
              <a:spAutoFit/>
            </a:bodyPr>
            <a:lstStyle/>
            <a:p>
              <a:pPr>
                <a:lnSpc>
                  <a:spcPct val="130000"/>
                </a:lnSpc>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前面设计的程序就是编写一个已经非常熟悉的主函数</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——main()</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函数。对于复杂的问题，需要按照模块化的思想将一个复杂程序问题分解为多个相对简单的子问题，对每一个子问题使用一个函数实现求解。</a:t>
              </a:r>
              <a:endPar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a:p>
              <a:pPr>
                <a:lnSpc>
                  <a:spcPct val="130000"/>
                </a:lnSpc>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因此，</a:t>
              </a:r>
              <a:r>
                <a:rPr lang="zh-CN" altLang="en-US" sz="2400" dirty="0">
                  <a:solidFill>
                    <a:schemeClr val="accent2"/>
                  </a:solidFill>
                  <a:latin typeface="Times New Roman" panose="02020603050405020304" pitchFamily="18" charset="0"/>
                  <a:ea typeface="微软雅黑" panose="020B0503020204020204" pitchFamily="34" charset="-122"/>
                  <a:cs typeface="Times New Roman" panose="02020603050405020304" pitchFamily="18" charset="0"/>
                </a:rPr>
                <a:t>一个</a:t>
              </a:r>
              <a:r>
                <a:rPr lang="en-US" altLang="zh-CN" sz="2400" dirty="0">
                  <a:solidFill>
                    <a:schemeClr val="accent2"/>
                  </a:solidFill>
                  <a:latin typeface="Times New Roman" panose="02020603050405020304" pitchFamily="18" charset="0"/>
                  <a:ea typeface="微软雅黑" panose="020B0503020204020204" pitchFamily="34" charset="-122"/>
                  <a:cs typeface="Times New Roman" panose="02020603050405020304" pitchFamily="18" charset="0"/>
                </a:rPr>
                <a:t>C++</a:t>
              </a:r>
              <a:r>
                <a:rPr lang="zh-CN" altLang="en-US" sz="2400" dirty="0">
                  <a:solidFill>
                    <a:schemeClr val="accent2"/>
                  </a:solidFill>
                  <a:latin typeface="Times New Roman" panose="02020603050405020304" pitchFamily="18" charset="0"/>
                  <a:ea typeface="微软雅黑" panose="020B0503020204020204" pitchFamily="34" charset="-122"/>
                  <a:cs typeface="Times New Roman" panose="02020603050405020304" pitchFamily="18" charset="0"/>
                </a:rPr>
                <a:t>程序由一个</a:t>
              </a:r>
              <a:r>
                <a:rPr lang="en-US" altLang="zh-CN" sz="2400" dirty="0">
                  <a:solidFill>
                    <a:schemeClr val="accent2"/>
                  </a:solidFill>
                  <a:latin typeface="Times New Roman" panose="02020603050405020304" pitchFamily="18" charset="0"/>
                  <a:ea typeface="微软雅黑" panose="020B0503020204020204" pitchFamily="34" charset="-122"/>
                  <a:cs typeface="Times New Roman" panose="02020603050405020304" pitchFamily="18" charset="0"/>
                </a:rPr>
                <a:t>main()</a:t>
              </a:r>
              <a:r>
                <a:rPr lang="zh-CN" altLang="en-US" sz="2400" dirty="0">
                  <a:solidFill>
                    <a:schemeClr val="accent2"/>
                  </a:solidFill>
                  <a:latin typeface="Times New Roman" panose="02020603050405020304" pitchFamily="18" charset="0"/>
                  <a:ea typeface="微软雅黑" panose="020B0503020204020204" pitchFamily="34" charset="-122"/>
                  <a:cs typeface="Times New Roman" panose="02020603050405020304" pitchFamily="18" charset="0"/>
                </a:rPr>
                <a:t>函数和若干个函数构成。</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通过在</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main()</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函数中调用其他函数，这些函数还可以相互调用，甚至自己调用自己来实现整个程序的功能。</a:t>
              </a:r>
            </a:p>
          </p:txBody>
        </p:sp>
        <p:grpSp>
          <p:nvGrpSpPr>
            <p:cNvPr id="18" name="组合 17">
              <a:extLst>
                <a:ext uri="{FF2B5EF4-FFF2-40B4-BE49-F238E27FC236}">
                  <a16:creationId xmlns:a16="http://schemas.microsoft.com/office/drawing/2014/main" id="{F9E15E2A-3547-4A88-94EF-57D1BE475F30}"/>
                </a:ext>
              </a:extLst>
            </p:cNvPr>
            <p:cNvGrpSpPr/>
            <p:nvPr/>
          </p:nvGrpSpPr>
          <p:grpSpPr>
            <a:xfrm rot="10800000" flipH="1">
              <a:off x="2294535" y="2323270"/>
              <a:ext cx="7283587" cy="3437449"/>
              <a:chOff x="850264" y="1121062"/>
              <a:chExt cx="11341335" cy="5967853"/>
            </a:xfrm>
          </p:grpSpPr>
          <p:grpSp>
            <p:nvGrpSpPr>
              <p:cNvPr id="19" name="组合 18">
                <a:extLst>
                  <a:ext uri="{FF2B5EF4-FFF2-40B4-BE49-F238E27FC236}">
                    <a16:creationId xmlns:a16="http://schemas.microsoft.com/office/drawing/2014/main" id="{C787B869-4C99-4D17-BF01-2FD723C563D5}"/>
                  </a:ext>
                </a:extLst>
              </p:cNvPr>
              <p:cNvGrpSpPr/>
              <p:nvPr/>
            </p:nvGrpSpPr>
            <p:grpSpPr>
              <a:xfrm>
                <a:off x="850264" y="1121062"/>
                <a:ext cx="11341335" cy="5967853"/>
                <a:chOff x="850264" y="1121062"/>
                <a:chExt cx="11341335" cy="5967853"/>
              </a:xfrm>
            </p:grpSpPr>
            <p:sp>
              <p:nvSpPr>
                <p:cNvPr id="23" name="任意多边形 3">
                  <a:extLst>
                    <a:ext uri="{FF2B5EF4-FFF2-40B4-BE49-F238E27FC236}">
                      <a16:creationId xmlns:a16="http://schemas.microsoft.com/office/drawing/2014/main" id="{C6AA0518-EB65-49B7-87C8-F9D6C829C8C7}"/>
                    </a:ext>
                  </a:extLst>
                </p:cNvPr>
                <p:cNvSpPr/>
                <p:nvPr/>
              </p:nvSpPr>
              <p:spPr>
                <a:xfrm>
                  <a:off x="850264" y="1121062"/>
                  <a:ext cx="11341335" cy="5967853"/>
                </a:xfrm>
                <a:custGeom>
                  <a:avLst/>
                  <a:gdLst>
                    <a:gd name="connsiteX0" fmla="*/ 7831355 w 10491473"/>
                    <a:gd name="connsiteY0" fmla="*/ 0 h 4877076"/>
                    <a:gd name="connsiteX1" fmla="*/ 9266735 w 10491473"/>
                    <a:gd name="connsiteY1" fmla="*/ 0 h 4877076"/>
                    <a:gd name="connsiteX2" fmla="*/ 9506378 w 10491473"/>
                    <a:gd name="connsiteY2" fmla="*/ 273194 h 4877076"/>
                    <a:gd name="connsiteX3" fmla="*/ 9724144 w 10491473"/>
                    <a:gd name="connsiteY3" fmla="*/ 273194 h 4877076"/>
                    <a:gd name="connsiteX4" fmla="*/ 10491473 w 10491473"/>
                    <a:gd name="connsiteY4" fmla="*/ 1040523 h 4877076"/>
                    <a:gd name="connsiteX5" fmla="*/ 10491473 w 10491473"/>
                    <a:gd name="connsiteY5" fmla="*/ 4877076 h 4877076"/>
                    <a:gd name="connsiteX6" fmla="*/ 10083708 w 10491473"/>
                    <a:gd name="connsiteY6" fmla="*/ 4877076 h 4877076"/>
                    <a:gd name="connsiteX7" fmla="*/ 9976858 w 10491473"/>
                    <a:gd name="connsiteY7" fmla="*/ 4718650 h 4877076"/>
                    <a:gd name="connsiteX8" fmla="*/ 9017366 w 10491473"/>
                    <a:gd name="connsiteY8" fmla="*/ 4718650 h 4877076"/>
                    <a:gd name="connsiteX9" fmla="*/ 8910516 w 10491473"/>
                    <a:gd name="connsiteY9" fmla="*/ 4877076 h 4877076"/>
                    <a:gd name="connsiteX10" fmla="*/ 767329 w 10491473"/>
                    <a:gd name="connsiteY10" fmla="*/ 4877076 h 4877076"/>
                    <a:gd name="connsiteX11" fmla="*/ 0 w 10491473"/>
                    <a:gd name="connsiteY11" fmla="*/ 4109747 h 4877076"/>
                    <a:gd name="connsiteX12" fmla="*/ 0 w 10491473"/>
                    <a:gd name="connsiteY12" fmla="*/ 3233529 h 4877076"/>
                    <a:gd name="connsiteX13" fmla="*/ 177598 w 10491473"/>
                    <a:gd name="connsiteY13" fmla="*/ 3068263 h 4877076"/>
                    <a:gd name="connsiteX14" fmla="*/ 177598 w 10491473"/>
                    <a:gd name="connsiteY14" fmla="*/ 2401062 h 4877076"/>
                    <a:gd name="connsiteX15" fmla="*/ 0 w 10491473"/>
                    <a:gd name="connsiteY15" fmla="*/ 2235796 h 4877076"/>
                    <a:gd name="connsiteX16" fmla="*/ 0 w 10491473"/>
                    <a:gd name="connsiteY16" fmla="*/ 273194 h 4877076"/>
                    <a:gd name="connsiteX17" fmla="*/ 433369 w 10491473"/>
                    <a:gd name="connsiteY17" fmla="*/ 273194 h 4877076"/>
                    <a:gd name="connsiteX18" fmla="*/ 673292 w 10491473"/>
                    <a:gd name="connsiteY18" fmla="*/ 1376 h 4877076"/>
                    <a:gd name="connsiteX19" fmla="*/ 2113993 w 10491473"/>
                    <a:gd name="connsiteY19" fmla="*/ 1376 h 4877076"/>
                    <a:gd name="connsiteX20" fmla="*/ 2353916 w 10491473"/>
                    <a:gd name="connsiteY20" fmla="*/ 273194 h 4877076"/>
                    <a:gd name="connsiteX21" fmla="*/ 7591712 w 10491473"/>
                    <a:gd name="connsiteY21" fmla="*/ 273194 h 4877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491473" h="4877076">
                      <a:moveTo>
                        <a:pt x="7831355" y="0"/>
                      </a:moveTo>
                      <a:lnTo>
                        <a:pt x="9266735" y="0"/>
                      </a:lnTo>
                      <a:lnTo>
                        <a:pt x="9506378" y="273194"/>
                      </a:lnTo>
                      <a:lnTo>
                        <a:pt x="9724144" y="273194"/>
                      </a:lnTo>
                      <a:lnTo>
                        <a:pt x="10491473" y="1040523"/>
                      </a:lnTo>
                      <a:lnTo>
                        <a:pt x="10491473" y="4877076"/>
                      </a:lnTo>
                      <a:lnTo>
                        <a:pt x="10083708" y="4877076"/>
                      </a:lnTo>
                      <a:lnTo>
                        <a:pt x="9976858" y="4718650"/>
                      </a:lnTo>
                      <a:lnTo>
                        <a:pt x="9017366" y="4718650"/>
                      </a:lnTo>
                      <a:lnTo>
                        <a:pt x="8910516" y="4877076"/>
                      </a:lnTo>
                      <a:lnTo>
                        <a:pt x="767329" y="4877076"/>
                      </a:lnTo>
                      <a:lnTo>
                        <a:pt x="0" y="4109747"/>
                      </a:lnTo>
                      <a:lnTo>
                        <a:pt x="0" y="3233529"/>
                      </a:lnTo>
                      <a:lnTo>
                        <a:pt x="177598" y="3068263"/>
                      </a:lnTo>
                      <a:lnTo>
                        <a:pt x="177598" y="2401062"/>
                      </a:lnTo>
                      <a:lnTo>
                        <a:pt x="0" y="2235796"/>
                      </a:lnTo>
                      <a:lnTo>
                        <a:pt x="0" y="273194"/>
                      </a:lnTo>
                      <a:lnTo>
                        <a:pt x="433369" y="273194"/>
                      </a:lnTo>
                      <a:lnTo>
                        <a:pt x="673292" y="1376"/>
                      </a:lnTo>
                      <a:lnTo>
                        <a:pt x="2113993" y="1376"/>
                      </a:lnTo>
                      <a:lnTo>
                        <a:pt x="2353916" y="273194"/>
                      </a:lnTo>
                      <a:lnTo>
                        <a:pt x="7591712" y="273194"/>
                      </a:lnTo>
                      <a:close/>
                    </a:path>
                  </a:pathLst>
                </a:cu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latin typeface="Times New Roman" panose="02020603050405020304" pitchFamily="18" charset="0"/>
                    <a:ea typeface="微软雅黑" panose="020B0503020204020204" pitchFamily="34" charset="-122"/>
                    <a:cs typeface="Times New Roman" panose="02020603050405020304" pitchFamily="18" charset="0"/>
                  </a:endParaRPr>
                </a:p>
              </p:txBody>
            </p:sp>
            <p:grpSp>
              <p:nvGrpSpPr>
                <p:cNvPr id="24" name="组合 23">
                  <a:extLst>
                    <a:ext uri="{FF2B5EF4-FFF2-40B4-BE49-F238E27FC236}">
                      <a16:creationId xmlns:a16="http://schemas.microsoft.com/office/drawing/2014/main" id="{9C95F1DA-830D-4C06-828A-B12B5385CFEE}"/>
                    </a:ext>
                  </a:extLst>
                </p:cNvPr>
                <p:cNvGrpSpPr/>
                <p:nvPr/>
              </p:nvGrpSpPr>
              <p:grpSpPr>
                <a:xfrm flipH="1">
                  <a:off x="9396022" y="1214499"/>
                  <a:ext cx="1573210" cy="303301"/>
                  <a:chOff x="7840886" y="1213812"/>
                  <a:chExt cx="1547283" cy="303301"/>
                </a:xfrm>
              </p:grpSpPr>
              <p:sp>
                <p:nvSpPr>
                  <p:cNvPr id="25" name="平行四边形 24">
                    <a:extLst>
                      <a:ext uri="{FF2B5EF4-FFF2-40B4-BE49-F238E27FC236}">
                        <a16:creationId xmlns:a16="http://schemas.microsoft.com/office/drawing/2014/main" id="{D3B6E113-D458-4600-8C96-B5BF232714A6}"/>
                      </a:ext>
                    </a:extLst>
                  </p:cNvPr>
                  <p:cNvSpPr/>
                  <p:nvPr/>
                </p:nvSpPr>
                <p:spPr>
                  <a:xfrm>
                    <a:off x="8797261" y="1213812"/>
                    <a:ext cx="590908"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6" name="平行四边形 25">
                    <a:extLst>
                      <a:ext uri="{FF2B5EF4-FFF2-40B4-BE49-F238E27FC236}">
                        <a16:creationId xmlns:a16="http://schemas.microsoft.com/office/drawing/2014/main" id="{F3586601-DD1D-4A0D-BF77-5577C57A76DC}"/>
                      </a:ext>
                    </a:extLst>
                  </p:cNvPr>
                  <p:cNvSpPr/>
                  <p:nvPr/>
                </p:nvSpPr>
                <p:spPr>
                  <a:xfrm>
                    <a:off x="8325770" y="1213812"/>
                    <a:ext cx="590910"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7" name="平行四边形 26">
                    <a:extLst>
                      <a:ext uri="{FF2B5EF4-FFF2-40B4-BE49-F238E27FC236}">
                        <a16:creationId xmlns:a16="http://schemas.microsoft.com/office/drawing/2014/main" id="{AE6DAD86-2128-40A8-8BD4-2B713B8045A2}"/>
                      </a:ext>
                    </a:extLst>
                  </p:cNvPr>
                  <p:cNvSpPr/>
                  <p:nvPr/>
                </p:nvSpPr>
                <p:spPr>
                  <a:xfrm>
                    <a:off x="7840886" y="1213812"/>
                    <a:ext cx="590908"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grpSp>
          <p:sp>
            <p:nvSpPr>
              <p:cNvPr id="20" name="平行四边形 19">
                <a:extLst>
                  <a:ext uri="{FF2B5EF4-FFF2-40B4-BE49-F238E27FC236}">
                    <a16:creationId xmlns:a16="http://schemas.microsoft.com/office/drawing/2014/main" id="{1C975F3C-412E-4314-924D-6203630BC375}"/>
                  </a:ext>
                </a:extLst>
              </p:cNvPr>
              <p:cNvSpPr/>
              <p:nvPr/>
            </p:nvSpPr>
            <p:spPr>
              <a:xfrm>
                <a:off x="1509336" y="1215185"/>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1" name="平行四边形 20">
                <a:extLst>
                  <a:ext uri="{FF2B5EF4-FFF2-40B4-BE49-F238E27FC236}">
                    <a16:creationId xmlns:a16="http://schemas.microsoft.com/office/drawing/2014/main" id="{55979544-58AB-4556-A422-8C4B25FE5C0F}"/>
                  </a:ext>
                </a:extLst>
              </p:cNvPr>
              <p:cNvSpPr/>
              <p:nvPr/>
            </p:nvSpPr>
            <p:spPr>
              <a:xfrm>
                <a:off x="1994224" y="1215185"/>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2" name="平行四边形 21">
                <a:extLst>
                  <a:ext uri="{FF2B5EF4-FFF2-40B4-BE49-F238E27FC236}">
                    <a16:creationId xmlns:a16="http://schemas.microsoft.com/office/drawing/2014/main" id="{608616CA-1957-4D84-8AB1-B7A44A1F1694}"/>
                  </a:ext>
                </a:extLst>
              </p:cNvPr>
              <p:cNvSpPr/>
              <p:nvPr/>
            </p:nvSpPr>
            <p:spPr>
              <a:xfrm>
                <a:off x="2465712" y="1215185"/>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grpSp>
    </p:spTree>
    <p:extLst>
      <p:ext uri="{BB962C8B-B14F-4D97-AF65-F5344CB8AC3E}">
        <p14:creationId xmlns:p14="http://schemas.microsoft.com/office/powerpoint/2010/main" val="37404717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1F14BD27-2465-4F77-9426-79D1D026E0A6}"/>
              </a:ext>
            </a:extLst>
          </p:cNvPr>
          <p:cNvSpPr/>
          <p:nvPr/>
        </p:nvSpPr>
        <p:spPr>
          <a:xfrm>
            <a:off x="3296255" y="2742130"/>
            <a:ext cx="6096000" cy="2708434"/>
          </a:xfrm>
          <a:prstGeom prst="rect">
            <a:avLst/>
          </a:prstGeom>
        </p:spPr>
        <p:txBody>
          <a:bodyPr>
            <a:spAutoFit/>
          </a:bodyPr>
          <a:lstStyle/>
          <a:p>
            <a:pPr marL="360000" indent="-452438">
              <a:lnSpc>
                <a:spcPct val="125000"/>
              </a:lnSpc>
              <a:spcBef>
                <a:spcPts val="600"/>
              </a:spcBef>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函数定义的一般格式如下</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p>
          <a:p>
            <a:pPr marL="93663" indent="-187325">
              <a:lnSpc>
                <a:spcPct val="125000"/>
              </a:lnSpc>
              <a:spcBef>
                <a:spcPts val="600"/>
              </a:spcBef>
            </a:pPr>
            <a:r>
              <a:rPr lang="en-US" altLang="zh-CN" sz="2400" dirty="0">
                <a:solidFill>
                  <a:schemeClr val="tx2"/>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&lt;</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函数类型</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&gt; &lt;</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函数名</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&gt;([&lt;</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形参表</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&gt;])</a:t>
            </a:r>
          </a:p>
          <a:p>
            <a:pPr marL="93663" indent="-187325">
              <a:lnSpc>
                <a:spcPct val="125000"/>
              </a:lnSpc>
              <a:spcBef>
                <a:spcPts val="600"/>
              </a:spcBef>
            </a:pP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	{</a:t>
            </a:r>
          </a:p>
          <a:p>
            <a:pPr marL="93663" indent="-187325">
              <a:lnSpc>
                <a:spcPct val="125000"/>
              </a:lnSpc>
              <a:spcBef>
                <a:spcPts val="600"/>
              </a:spcBef>
            </a:pP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函数体</a:t>
            </a:r>
            <a:endParaRPr lang="en-US" altLang="zh-CN" sz="2400" dirty="0">
              <a:latin typeface="Times New Roman" panose="02020603050405020304" pitchFamily="18" charset="0"/>
              <a:ea typeface="微软雅黑" panose="020B0503020204020204" pitchFamily="34" charset="-122"/>
              <a:cs typeface="Times New Roman" panose="02020603050405020304" pitchFamily="18" charset="0"/>
            </a:endParaRPr>
          </a:p>
          <a:p>
            <a:pPr marL="93663" indent="-187325">
              <a:lnSpc>
                <a:spcPct val="125000"/>
              </a:lnSpc>
              <a:spcBef>
                <a:spcPts val="600"/>
              </a:spcBef>
            </a:pP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	}</a:t>
            </a:r>
          </a:p>
        </p:txBody>
      </p:sp>
      <p:grpSp>
        <p:nvGrpSpPr>
          <p:cNvPr id="29" name="组合 28">
            <a:extLst>
              <a:ext uri="{FF2B5EF4-FFF2-40B4-BE49-F238E27FC236}">
                <a16:creationId xmlns:a16="http://schemas.microsoft.com/office/drawing/2014/main" id="{F1E745FC-97EA-4FD1-BAC4-A56AC308E48D}"/>
              </a:ext>
            </a:extLst>
          </p:cNvPr>
          <p:cNvGrpSpPr/>
          <p:nvPr/>
        </p:nvGrpSpPr>
        <p:grpSpPr>
          <a:xfrm>
            <a:off x="2754205" y="2320808"/>
            <a:ext cx="6683590" cy="3370732"/>
            <a:chOff x="4188196" y="2127479"/>
            <a:chExt cx="3910692" cy="3650794"/>
          </a:xfrm>
        </p:grpSpPr>
        <p:grpSp>
          <p:nvGrpSpPr>
            <p:cNvPr id="30" name="组合 29">
              <a:extLst>
                <a:ext uri="{FF2B5EF4-FFF2-40B4-BE49-F238E27FC236}">
                  <a16:creationId xmlns:a16="http://schemas.microsoft.com/office/drawing/2014/main" id="{EC179D95-4DEB-4092-B0A2-2C04E018BCFB}"/>
                </a:ext>
              </a:extLst>
            </p:cNvPr>
            <p:cNvGrpSpPr/>
            <p:nvPr/>
          </p:nvGrpSpPr>
          <p:grpSpPr>
            <a:xfrm>
              <a:off x="4188196" y="2127479"/>
              <a:ext cx="3910692" cy="3650794"/>
              <a:chOff x="4188196" y="2127479"/>
              <a:chExt cx="3910692" cy="3650794"/>
            </a:xfrm>
          </p:grpSpPr>
          <p:sp>
            <p:nvSpPr>
              <p:cNvPr id="35" name="任意多边形 93">
                <a:extLst>
                  <a:ext uri="{FF2B5EF4-FFF2-40B4-BE49-F238E27FC236}">
                    <a16:creationId xmlns:a16="http://schemas.microsoft.com/office/drawing/2014/main" id="{3EBF0B31-4674-47A9-A9C8-961602EACFC9}"/>
                  </a:ext>
                </a:extLst>
              </p:cNvPr>
              <p:cNvSpPr/>
              <p:nvPr/>
            </p:nvSpPr>
            <p:spPr>
              <a:xfrm flipH="1" flipV="1">
                <a:off x="7777063" y="546122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6" name="矩形: 圆角 35">
                <a:extLst>
                  <a:ext uri="{FF2B5EF4-FFF2-40B4-BE49-F238E27FC236}">
                    <a16:creationId xmlns:a16="http://schemas.microsoft.com/office/drawing/2014/main" id="{A6628190-4DB6-4EC1-A0BB-2DAC9E57B5A1}"/>
                  </a:ext>
                </a:extLst>
              </p:cNvPr>
              <p:cNvSpPr/>
              <p:nvPr/>
            </p:nvSpPr>
            <p:spPr>
              <a:xfrm>
                <a:off x="4267200" y="2209801"/>
                <a:ext cx="3734346" cy="3486150"/>
              </a:xfrm>
              <a:prstGeom prst="roundRect">
                <a:avLst>
                  <a:gd name="adj" fmla="val 1939"/>
                </a:avLst>
              </a:prstGeom>
              <a:noFill/>
              <a:ln>
                <a:solidFill>
                  <a:srgbClr val="4788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7" name="任意多边形 93">
                <a:extLst>
                  <a:ext uri="{FF2B5EF4-FFF2-40B4-BE49-F238E27FC236}">
                    <a16:creationId xmlns:a16="http://schemas.microsoft.com/office/drawing/2014/main" id="{F55236F4-CA62-4867-84DD-2D397C390E0E}"/>
                  </a:ext>
                </a:extLst>
              </p:cNvPr>
              <p:cNvSpPr/>
              <p:nvPr/>
            </p:nvSpPr>
            <p:spPr>
              <a:xfrm rot="16200000" flipH="1" flipV="1">
                <a:off x="7774673" y="2129869"/>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8" name="任意多边形 93">
                <a:extLst>
                  <a:ext uri="{FF2B5EF4-FFF2-40B4-BE49-F238E27FC236}">
                    <a16:creationId xmlns:a16="http://schemas.microsoft.com/office/drawing/2014/main" id="{EFE0A7D4-3BE3-4C81-BDF0-DB45346A8126}"/>
                  </a:ext>
                </a:extLst>
              </p:cNvPr>
              <p:cNvSpPr/>
              <p:nvPr/>
            </p:nvSpPr>
            <p:spPr>
              <a:xfrm rot="10800000" flipH="1" flipV="1">
                <a:off x="4188196" y="21294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9" name="任意多边形 93">
                <a:extLst>
                  <a:ext uri="{FF2B5EF4-FFF2-40B4-BE49-F238E27FC236}">
                    <a16:creationId xmlns:a16="http://schemas.microsoft.com/office/drawing/2014/main" id="{D4C2193C-E67A-4B80-8D20-7A83AC3CCEDE}"/>
                  </a:ext>
                </a:extLst>
              </p:cNvPr>
              <p:cNvSpPr/>
              <p:nvPr/>
            </p:nvSpPr>
            <p:spPr>
              <a:xfrm rot="5400000" flipH="1" flipV="1">
                <a:off x="4185924" y="54588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grpSp>
        <p:cxnSp>
          <p:nvCxnSpPr>
            <p:cNvPr id="31" name="直接连接符 30">
              <a:extLst>
                <a:ext uri="{FF2B5EF4-FFF2-40B4-BE49-F238E27FC236}">
                  <a16:creationId xmlns:a16="http://schemas.microsoft.com/office/drawing/2014/main" id="{D05FC090-A071-4FA3-A966-F5CE307469AD}"/>
                </a:ext>
              </a:extLst>
            </p:cNvPr>
            <p:cNvCxnSpPr/>
            <p:nvPr/>
          </p:nvCxnSpPr>
          <p:spPr>
            <a:xfrm>
              <a:off x="4563555" y="2148488"/>
              <a:ext cx="3116166" cy="0"/>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1928C5E1-7190-473E-961C-80E1A09E1A44}"/>
                </a:ext>
              </a:extLst>
            </p:cNvPr>
            <p:cNvCxnSpPr/>
            <p:nvPr/>
          </p:nvCxnSpPr>
          <p:spPr>
            <a:xfrm>
              <a:off x="4585815" y="5759223"/>
              <a:ext cx="3116166" cy="0"/>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213039B3-AF4F-4F78-A927-8338F2D025E6}"/>
                </a:ext>
              </a:extLst>
            </p:cNvPr>
            <p:cNvCxnSpPr>
              <a:cxnSpLocks/>
            </p:cNvCxnSpPr>
            <p:nvPr/>
          </p:nvCxnSpPr>
          <p:spPr>
            <a:xfrm flipH="1">
              <a:off x="4207548" y="2543175"/>
              <a:ext cx="1" cy="2828925"/>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38008F2A-F95E-47D3-864C-80AA9795737A}"/>
                </a:ext>
              </a:extLst>
            </p:cNvPr>
            <p:cNvCxnSpPr>
              <a:cxnSpLocks/>
            </p:cNvCxnSpPr>
            <p:nvPr/>
          </p:nvCxnSpPr>
          <p:spPr>
            <a:xfrm flipH="1">
              <a:off x="8068040" y="2562290"/>
              <a:ext cx="1" cy="2828925"/>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grpSp>
      <p:grpSp>
        <p:nvGrpSpPr>
          <p:cNvPr id="16" name="组合 15">
            <a:extLst>
              <a:ext uri="{FF2B5EF4-FFF2-40B4-BE49-F238E27FC236}">
                <a16:creationId xmlns:a16="http://schemas.microsoft.com/office/drawing/2014/main" id="{0B45CF73-D304-48FE-BE8F-B13BF1BA592B}"/>
              </a:ext>
            </a:extLst>
          </p:cNvPr>
          <p:cNvGrpSpPr/>
          <p:nvPr/>
        </p:nvGrpSpPr>
        <p:grpSpPr>
          <a:xfrm>
            <a:off x="979376" y="1160186"/>
            <a:ext cx="4832676" cy="553998"/>
            <a:chOff x="515938" y="1091211"/>
            <a:chExt cx="4832676" cy="553998"/>
          </a:xfrm>
        </p:grpSpPr>
        <p:grpSp>
          <p:nvGrpSpPr>
            <p:cNvPr id="17" name="组合 16">
              <a:extLst>
                <a:ext uri="{FF2B5EF4-FFF2-40B4-BE49-F238E27FC236}">
                  <a16:creationId xmlns:a16="http://schemas.microsoft.com/office/drawing/2014/main" id="{55F7DA16-EC5C-4EB4-837F-2FC4640A9C9E}"/>
                </a:ext>
              </a:extLst>
            </p:cNvPr>
            <p:cNvGrpSpPr/>
            <p:nvPr/>
          </p:nvGrpSpPr>
          <p:grpSpPr>
            <a:xfrm>
              <a:off x="515938" y="1155664"/>
              <a:ext cx="406408" cy="335423"/>
              <a:chOff x="3433308" y="2097229"/>
              <a:chExt cx="866296" cy="714983"/>
            </a:xfrm>
          </p:grpSpPr>
          <p:sp>
            <p:nvSpPr>
              <p:cNvPr id="19" name="平行四边形 18">
                <a:extLst>
                  <a:ext uri="{FF2B5EF4-FFF2-40B4-BE49-F238E27FC236}">
                    <a16:creationId xmlns:a16="http://schemas.microsoft.com/office/drawing/2014/main" id="{1D764DED-2707-4DE2-90A8-F3D146361294}"/>
                  </a:ext>
                </a:extLst>
              </p:cNvPr>
              <p:cNvSpPr/>
              <p:nvPr/>
            </p:nvSpPr>
            <p:spPr>
              <a:xfrm flipH="1">
                <a:off x="3433308" y="213935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0" name="平行四边形 19">
                <a:extLst>
                  <a:ext uri="{FF2B5EF4-FFF2-40B4-BE49-F238E27FC236}">
                    <a16:creationId xmlns:a16="http://schemas.microsoft.com/office/drawing/2014/main" id="{B5DD5F6F-BF01-45BF-AC00-CEEF240584B8}"/>
                  </a:ext>
                </a:extLst>
              </p:cNvPr>
              <p:cNvSpPr/>
              <p:nvPr/>
            </p:nvSpPr>
            <p:spPr>
              <a:xfrm flipH="1">
                <a:off x="3525325" y="250166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1" name="平行四边形 20">
                <a:extLst>
                  <a:ext uri="{FF2B5EF4-FFF2-40B4-BE49-F238E27FC236}">
                    <a16:creationId xmlns:a16="http://schemas.microsoft.com/office/drawing/2014/main" id="{B3B2FCB2-D06C-48C5-BBFA-BC19D98EB3A4}"/>
                  </a:ext>
                </a:extLst>
              </p:cNvPr>
              <p:cNvSpPr/>
              <p:nvPr/>
            </p:nvSpPr>
            <p:spPr>
              <a:xfrm flipH="1">
                <a:off x="3794779" y="213935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2" name="平行四边形 21">
                <a:extLst>
                  <a:ext uri="{FF2B5EF4-FFF2-40B4-BE49-F238E27FC236}">
                    <a16:creationId xmlns:a16="http://schemas.microsoft.com/office/drawing/2014/main" id="{1470A502-438A-4E85-B588-0AC6ACA49626}"/>
                  </a:ext>
                </a:extLst>
              </p:cNvPr>
              <p:cNvSpPr/>
              <p:nvPr/>
            </p:nvSpPr>
            <p:spPr>
              <a:xfrm flipH="1">
                <a:off x="3886796" y="250166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3" name="平行四边形 22">
                <a:extLst>
                  <a:ext uri="{FF2B5EF4-FFF2-40B4-BE49-F238E27FC236}">
                    <a16:creationId xmlns:a16="http://schemas.microsoft.com/office/drawing/2014/main" id="{2A86B696-5A0B-4E87-832C-789B443FF39D}"/>
                  </a:ext>
                </a:extLst>
              </p:cNvPr>
              <p:cNvSpPr/>
              <p:nvPr/>
            </p:nvSpPr>
            <p:spPr>
              <a:xfrm flipH="1">
                <a:off x="3467396" y="209723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4" name="平行四边形 23">
                <a:extLst>
                  <a:ext uri="{FF2B5EF4-FFF2-40B4-BE49-F238E27FC236}">
                    <a16:creationId xmlns:a16="http://schemas.microsoft.com/office/drawing/2014/main" id="{E94474DE-22ED-4EF0-9B5B-10CE607D9386}"/>
                  </a:ext>
                </a:extLst>
              </p:cNvPr>
              <p:cNvSpPr/>
              <p:nvPr/>
            </p:nvSpPr>
            <p:spPr>
              <a:xfrm flipH="1">
                <a:off x="3559413" y="245954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5" name="平行四边形 24">
                <a:extLst>
                  <a:ext uri="{FF2B5EF4-FFF2-40B4-BE49-F238E27FC236}">
                    <a16:creationId xmlns:a16="http://schemas.microsoft.com/office/drawing/2014/main" id="{44EE642D-5D2C-4EDE-AD73-E4E80D656230}"/>
                  </a:ext>
                </a:extLst>
              </p:cNvPr>
              <p:cNvSpPr/>
              <p:nvPr/>
            </p:nvSpPr>
            <p:spPr>
              <a:xfrm flipH="1">
                <a:off x="3828868" y="2097229"/>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6" name="平行四边形 25">
                <a:extLst>
                  <a:ext uri="{FF2B5EF4-FFF2-40B4-BE49-F238E27FC236}">
                    <a16:creationId xmlns:a16="http://schemas.microsoft.com/office/drawing/2014/main" id="{D587F782-5DF6-41CA-B4E7-1E72137E96E4}"/>
                  </a:ext>
                </a:extLst>
              </p:cNvPr>
              <p:cNvSpPr/>
              <p:nvPr/>
            </p:nvSpPr>
            <p:spPr>
              <a:xfrm flipH="1">
                <a:off x="3920880" y="245954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grpSp>
        <p:sp>
          <p:nvSpPr>
            <p:cNvPr id="18" name="文本框 17">
              <a:extLst>
                <a:ext uri="{FF2B5EF4-FFF2-40B4-BE49-F238E27FC236}">
                  <a16:creationId xmlns:a16="http://schemas.microsoft.com/office/drawing/2014/main" id="{B4589318-79E9-4901-A83A-6D4E1CDF9541}"/>
                </a:ext>
              </a:extLst>
            </p:cNvPr>
            <p:cNvSpPr txBox="1"/>
            <p:nvPr/>
          </p:nvSpPr>
          <p:spPr>
            <a:xfrm>
              <a:off x="981504" y="1091211"/>
              <a:ext cx="4367110" cy="553998"/>
            </a:xfrm>
            <a:prstGeom prst="rect">
              <a:avLst/>
            </a:prstGeom>
            <a:noFill/>
          </p:spPr>
          <p:txBody>
            <a:bodyPr wrap="square" rtlCol="0">
              <a:spAutoFit/>
            </a:bodyPr>
            <a:lstStyle/>
            <a:p>
              <a:pPr marL="360000" indent="-452438">
                <a:lnSpc>
                  <a:spcPct val="125000"/>
                </a:lnSpc>
                <a:spcBef>
                  <a:spcPts val="600"/>
                </a:spcBef>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函数的定义</a:t>
              </a:r>
            </a:p>
          </p:txBody>
        </p:sp>
      </p:grpSp>
    </p:spTree>
    <p:extLst>
      <p:ext uri="{BB962C8B-B14F-4D97-AF65-F5344CB8AC3E}">
        <p14:creationId xmlns:p14="http://schemas.microsoft.com/office/powerpoint/2010/main" val="15742236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29"/>
                                        </p:tgtEl>
                                        <p:attrNameLst>
                                          <p:attrName>style.visibility</p:attrName>
                                        </p:attrNameLst>
                                      </p:cBhvr>
                                      <p:to>
                                        <p:strVal val="visible"/>
                                      </p:to>
                                    </p:set>
                                    <p:anim calcmode="lin" valueType="num">
                                      <p:cBhvr>
                                        <p:cTn id="11" dur="500" fill="hold"/>
                                        <p:tgtEl>
                                          <p:spTgt spid="29"/>
                                        </p:tgtEl>
                                        <p:attrNameLst>
                                          <p:attrName>ppt_w</p:attrName>
                                        </p:attrNameLst>
                                      </p:cBhvr>
                                      <p:tavLst>
                                        <p:tav tm="0">
                                          <p:val>
                                            <p:fltVal val="0"/>
                                          </p:val>
                                        </p:tav>
                                        <p:tav tm="100000">
                                          <p:val>
                                            <p:strVal val="#ppt_w"/>
                                          </p:val>
                                        </p:tav>
                                      </p:tavLst>
                                    </p:anim>
                                    <p:anim calcmode="lin" valueType="num">
                                      <p:cBhvr>
                                        <p:cTn id="12" dur="500" fill="hold"/>
                                        <p:tgtEl>
                                          <p:spTgt spid="29"/>
                                        </p:tgtEl>
                                        <p:attrNameLst>
                                          <p:attrName>ppt_h</p:attrName>
                                        </p:attrNameLst>
                                      </p:cBhvr>
                                      <p:tavLst>
                                        <p:tav tm="0">
                                          <p:val>
                                            <p:fltVal val="0"/>
                                          </p:val>
                                        </p:tav>
                                        <p:tav tm="100000">
                                          <p:val>
                                            <p:strVal val="#ppt_h"/>
                                          </p:val>
                                        </p:tav>
                                      </p:tavLst>
                                    </p:anim>
                                    <p:animEffect transition="in" filter="fade">
                                      <p:cBhvr>
                                        <p:cTn id="13" dur="500"/>
                                        <p:tgtEl>
                                          <p:spTgt spid="29"/>
                                        </p:tgtEl>
                                      </p:cBhvr>
                                    </p:animEffect>
                                  </p:childTnLst>
                                </p:cTn>
                              </p:par>
                            </p:childTnLst>
                          </p:cTn>
                        </p:par>
                        <p:par>
                          <p:cTn id="14" fill="hold">
                            <p:stCondLst>
                              <p:cond delay="1000"/>
                            </p:stCondLst>
                            <p:childTnLst>
                              <p:par>
                                <p:cTn id="15" presetID="10" presetClass="entr" presetSubtype="0" fill="hold" grpId="0" nodeType="after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a:extLst>
              <a:ext uri="{FF2B5EF4-FFF2-40B4-BE49-F238E27FC236}">
                <a16:creationId xmlns:a16="http://schemas.microsoft.com/office/drawing/2014/main" id="{83D81555-9E10-4547-BD7D-06B36EC197C4}"/>
              </a:ext>
            </a:extLst>
          </p:cNvPr>
          <p:cNvGrpSpPr/>
          <p:nvPr/>
        </p:nvGrpSpPr>
        <p:grpSpPr>
          <a:xfrm>
            <a:off x="1281070" y="670539"/>
            <a:ext cx="9512922" cy="2144124"/>
            <a:chOff x="1139230" y="998410"/>
            <a:chExt cx="9512922" cy="2144124"/>
          </a:xfrm>
        </p:grpSpPr>
        <p:sp>
          <p:nvSpPr>
            <p:cNvPr id="4" name="矩形 3">
              <a:extLst>
                <a:ext uri="{FF2B5EF4-FFF2-40B4-BE49-F238E27FC236}">
                  <a16:creationId xmlns:a16="http://schemas.microsoft.com/office/drawing/2014/main" id="{1F14BD27-2465-4F77-9426-79D1D026E0A6}"/>
                </a:ext>
              </a:extLst>
            </p:cNvPr>
            <p:cNvSpPr/>
            <p:nvPr/>
          </p:nvSpPr>
          <p:spPr>
            <a:xfrm>
              <a:off x="1505086" y="1630453"/>
              <a:ext cx="8770628" cy="1512081"/>
            </a:xfrm>
            <a:prstGeom prst="rect">
              <a:avLst/>
            </a:prstGeom>
          </p:spPr>
          <p:txBody>
            <a:bodyPr wrap="square">
              <a:spAutoFit/>
            </a:bodyPr>
            <a:lstStyle/>
            <a:p>
              <a:pPr marL="360000" indent="-452438">
                <a:lnSpc>
                  <a:spcPct val="125000"/>
                </a:lnSpc>
                <a:spcBef>
                  <a:spcPts val="600"/>
                </a:spcBef>
              </a:pP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&lt;</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函数名</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&gt;</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是一个符合</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C++</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语法要求的标识符，其命名规则与变量的命名规则相同。</a:t>
              </a:r>
            </a:p>
            <a:p>
              <a:pPr marL="360000" indent="-452438">
                <a:lnSpc>
                  <a:spcPct val="125000"/>
                </a:lnSpc>
                <a:spcBef>
                  <a:spcPts val="600"/>
                </a:spcBef>
              </a:pPr>
              <a:r>
                <a:rPr lang="en-US" altLang="zh-CN" sz="2400" dirty="0">
                  <a:solidFill>
                    <a:schemeClr val="accent2"/>
                  </a:solidFill>
                  <a:latin typeface="Times New Roman" panose="02020603050405020304" pitchFamily="18" charset="0"/>
                  <a:ea typeface="微软雅黑" panose="020B0503020204020204" pitchFamily="34" charset="-122"/>
                  <a:cs typeface="Times New Roman" panose="02020603050405020304" pitchFamily="18" charset="0"/>
                </a:rPr>
                <a:t>	</a:t>
              </a:r>
            </a:p>
          </p:txBody>
        </p:sp>
        <p:grpSp>
          <p:nvGrpSpPr>
            <p:cNvPr id="6" name="组合 5">
              <a:extLst>
                <a:ext uri="{FF2B5EF4-FFF2-40B4-BE49-F238E27FC236}">
                  <a16:creationId xmlns:a16="http://schemas.microsoft.com/office/drawing/2014/main" id="{9FABDE3E-309B-4D5D-A1A1-A9948E2EB617}"/>
                </a:ext>
              </a:extLst>
            </p:cNvPr>
            <p:cNvGrpSpPr/>
            <p:nvPr/>
          </p:nvGrpSpPr>
          <p:grpSpPr>
            <a:xfrm>
              <a:off x="1139230" y="1053040"/>
              <a:ext cx="9512922" cy="1665705"/>
              <a:chOff x="1300404" y="1097280"/>
              <a:chExt cx="9512922" cy="1661825"/>
            </a:xfrm>
          </p:grpSpPr>
          <p:sp>
            <p:nvSpPr>
              <p:cNvPr id="3" name="矩形 2">
                <a:extLst>
                  <a:ext uri="{FF2B5EF4-FFF2-40B4-BE49-F238E27FC236}">
                    <a16:creationId xmlns:a16="http://schemas.microsoft.com/office/drawing/2014/main" id="{3E1D70CA-F5B5-481C-A736-DB7F6B7551A7}"/>
                  </a:ext>
                </a:extLst>
              </p:cNvPr>
              <p:cNvSpPr/>
              <p:nvPr/>
            </p:nvSpPr>
            <p:spPr>
              <a:xfrm>
                <a:off x="1300404" y="1097280"/>
                <a:ext cx="2069797" cy="510615"/>
              </a:xfrm>
              <a:prstGeom prst="rect">
                <a:avLst/>
              </a:prstGeom>
            </p:spPr>
            <p:txBody>
              <a:bodyPr wrap="none">
                <a:spAutoFit/>
              </a:bodyPr>
              <a:lstStyle/>
              <a:p>
                <a:pPr marL="360000" indent="-452438">
                  <a:lnSpc>
                    <a:spcPct val="125000"/>
                  </a:lnSpc>
                  <a:spcBef>
                    <a:spcPts val="600"/>
                  </a:spcBef>
                </a:pPr>
                <a:r>
                  <a:rPr lang="en-US" altLang="zh-CN"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1. </a:t>
                </a:r>
                <a:r>
                  <a:rPr lang="zh-CN" altLang="en-US"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函数的定义</a:t>
                </a:r>
              </a:p>
            </p:txBody>
          </p:sp>
          <p:grpSp>
            <p:nvGrpSpPr>
              <p:cNvPr id="29" name="组合 28">
                <a:extLst>
                  <a:ext uri="{FF2B5EF4-FFF2-40B4-BE49-F238E27FC236}">
                    <a16:creationId xmlns:a16="http://schemas.microsoft.com/office/drawing/2014/main" id="{F1E745FC-97EA-4FD1-BAC4-A56AC308E48D}"/>
                  </a:ext>
                </a:extLst>
              </p:cNvPr>
              <p:cNvGrpSpPr/>
              <p:nvPr/>
            </p:nvGrpSpPr>
            <p:grpSpPr>
              <a:xfrm>
                <a:off x="1378674" y="1318238"/>
                <a:ext cx="9434652" cy="1440867"/>
                <a:chOff x="4188196" y="2127479"/>
                <a:chExt cx="3910692" cy="3650794"/>
              </a:xfrm>
            </p:grpSpPr>
            <p:grpSp>
              <p:nvGrpSpPr>
                <p:cNvPr id="30" name="组合 29">
                  <a:extLst>
                    <a:ext uri="{FF2B5EF4-FFF2-40B4-BE49-F238E27FC236}">
                      <a16:creationId xmlns:a16="http://schemas.microsoft.com/office/drawing/2014/main" id="{EC179D95-4DEB-4092-B0A2-2C04E018BCFB}"/>
                    </a:ext>
                  </a:extLst>
                </p:cNvPr>
                <p:cNvGrpSpPr/>
                <p:nvPr/>
              </p:nvGrpSpPr>
              <p:grpSpPr>
                <a:xfrm>
                  <a:off x="4188196" y="2127479"/>
                  <a:ext cx="3910692" cy="3650794"/>
                  <a:chOff x="4188196" y="2127479"/>
                  <a:chExt cx="3910692" cy="3650794"/>
                </a:xfrm>
              </p:grpSpPr>
              <p:sp>
                <p:nvSpPr>
                  <p:cNvPr id="35" name="任意多边形 93">
                    <a:extLst>
                      <a:ext uri="{FF2B5EF4-FFF2-40B4-BE49-F238E27FC236}">
                        <a16:creationId xmlns:a16="http://schemas.microsoft.com/office/drawing/2014/main" id="{3EBF0B31-4674-47A9-A9C8-961602EACFC9}"/>
                      </a:ext>
                    </a:extLst>
                  </p:cNvPr>
                  <p:cNvSpPr/>
                  <p:nvPr/>
                </p:nvSpPr>
                <p:spPr>
                  <a:xfrm flipH="1" flipV="1">
                    <a:off x="7777063" y="546122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6" name="矩形: 圆角 35">
                    <a:extLst>
                      <a:ext uri="{FF2B5EF4-FFF2-40B4-BE49-F238E27FC236}">
                        <a16:creationId xmlns:a16="http://schemas.microsoft.com/office/drawing/2014/main" id="{A6628190-4DB6-4EC1-A0BB-2DAC9E57B5A1}"/>
                      </a:ext>
                    </a:extLst>
                  </p:cNvPr>
                  <p:cNvSpPr/>
                  <p:nvPr/>
                </p:nvSpPr>
                <p:spPr>
                  <a:xfrm>
                    <a:off x="4267200" y="2209801"/>
                    <a:ext cx="3734346" cy="3486150"/>
                  </a:xfrm>
                  <a:prstGeom prst="roundRect">
                    <a:avLst>
                      <a:gd name="adj" fmla="val 1939"/>
                    </a:avLst>
                  </a:prstGeom>
                  <a:noFill/>
                  <a:ln>
                    <a:solidFill>
                      <a:srgbClr val="4788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7" name="任意多边形 93">
                    <a:extLst>
                      <a:ext uri="{FF2B5EF4-FFF2-40B4-BE49-F238E27FC236}">
                        <a16:creationId xmlns:a16="http://schemas.microsoft.com/office/drawing/2014/main" id="{F55236F4-CA62-4867-84DD-2D397C390E0E}"/>
                      </a:ext>
                    </a:extLst>
                  </p:cNvPr>
                  <p:cNvSpPr/>
                  <p:nvPr/>
                </p:nvSpPr>
                <p:spPr>
                  <a:xfrm rot="16200000" flipH="1" flipV="1">
                    <a:off x="7774673" y="2129869"/>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8" name="任意多边形 93">
                    <a:extLst>
                      <a:ext uri="{FF2B5EF4-FFF2-40B4-BE49-F238E27FC236}">
                        <a16:creationId xmlns:a16="http://schemas.microsoft.com/office/drawing/2014/main" id="{EFE0A7D4-3BE3-4C81-BDF0-DB45346A8126}"/>
                      </a:ext>
                    </a:extLst>
                  </p:cNvPr>
                  <p:cNvSpPr/>
                  <p:nvPr/>
                </p:nvSpPr>
                <p:spPr>
                  <a:xfrm rot="10800000" flipH="1" flipV="1">
                    <a:off x="4188196" y="21294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9" name="任意多边形 93">
                    <a:extLst>
                      <a:ext uri="{FF2B5EF4-FFF2-40B4-BE49-F238E27FC236}">
                        <a16:creationId xmlns:a16="http://schemas.microsoft.com/office/drawing/2014/main" id="{D4C2193C-E67A-4B80-8D20-7A83AC3CCEDE}"/>
                      </a:ext>
                    </a:extLst>
                  </p:cNvPr>
                  <p:cNvSpPr/>
                  <p:nvPr/>
                </p:nvSpPr>
                <p:spPr>
                  <a:xfrm rot="5400000" flipH="1" flipV="1">
                    <a:off x="4185924" y="54588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400" dirty="0">
                      <a:latin typeface="Times New Roman" panose="02020603050405020304" pitchFamily="18" charset="0"/>
                      <a:ea typeface="微软雅黑" panose="020B0503020204020204" pitchFamily="34" charset="-122"/>
                      <a:cs typeface="Times New Roman" panose="02020603050405020304" pitchFamily="18" charset="0"/>
                    </a:endParaRPr>
                  </a:p>
                </p:txBody>
              </p:sp>
            </p:grpSp>
            <p:cxnSp>
              <p:nvCxnSpPr>
                <p:cNvPr id="31" name="直接连接符 30">
                  <a:extLst>
                    <a:ext uri="{FF2B5EF4-FFF2-40B4-BE49-F238E27FC236}">
                      <a16:creationId xmlns:a16="http://schemas.microsoft.com/office/drawing/2014/main" id="{D05FC090-A071-4FA3-A966-F5CE307469AD}"/>
                    </a:ext>
                  </a:extLst>
                </p:cNvPr>
                <p:cNvCxnSpPr/>
                <p:nvPr/>
              </p:nvCxnSpPr>
              <p:spPr>
                <a:xfrm>
                  <a:off x="4563555" y="2148489"/>
                  <a:ext cx="3116166" cy="0"/>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1928C5E1-7190-473E-961C-80E1A09E1A44}"/>
                    </a:ext>
                  </a:extLst>
                </p:cNvPr>
                <p:cNvCxnSpPr/>
                <p:nvPr/>
              </p:nvCxnSpPr>
              <p:spPr>
                <a:xfrm>
                  <a:off x="4585815" y="5759223"/>
                  <a:ext cx="3116166" cy="0"/>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213039B3-AF4F-4F78-A927-8338F2D025E6}"/>
                    </a:ext>
                  </a:extLst>
                </p:cNvPr>
                <p:cNvCxnSpPr>
                  <a:cxnSpLocks/>
                </p:cNvCxnSpPr>
                <p:nvPr/>
              </p:nvCxnSpPr>
              <p:spPr>
                <a:xfrm flipH="1">
                  <a:off x="4207548" y="2543175"/>
                  <a:ext cx="1" cy="2828925"/>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38008F2A-F95E-47D3-864C-80AA9795737A}"/>
                    </a:ext>
                  </a:extLst>
                </p:cNvPr>
                <p:cNvCxnSpPr>
                  <a:cxnSpLocks/>
                </p:cNvCxnSpPr>
                <p:nvPr/>
              </p:nvCxnSpPr>
              <p:spPr>
                <a:xfrm flipH="1">
                  <a:off x="8068040" y="2562290"/>
                  <a:ext cx="1" cy="2828925"/>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grpSp>
          <p:sp>
            <p:nvSpPr>
              <p:cNvPr id="5" name="矩形 4">
                <a:extLst>
                  <a:ext uri="{FF2B5EF4-FFF2-40B4-BE49-F238E27FC236}">
                    <a16:creationId xmlns:a16="http://schemas.microsoft.com/office/drawing/2014/main" id="{7594F193-F42F-424F-8B44-C30F356EA643}"/>
                  </a:ext>
                </a:extLst>
              </p:cNvPr>
              <p:cNvSpPr/>
              <p:nvPr/>
            </p:nvSpPr>
            <p:spPr>
              <a:xfrm>
                <a:off x="1761397" y="1097280"/>
                <a:ext cx="2628141" cy="47360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grpSp>
        <p:sp>
          <p:nvSpPr>
            <p:cNvPr id="7" name="矩形 6">
              <a:extLst>
                <a:ext uri="{FF2B5EF4-FFF2-40B4-BE49-F238E27FC236}">
                  <a16:creationId xmlns:a16="http://schemas.microsoft.com/office/drawing/2014/main" id="{3421AEB4-D920-4C30-80CE-D0E028297FD3}"/>
                </a:ext>
              </a:extLst>
            </p:cNvPr>
            <p:cNvSpPr/>
            <p:nvPr/>
          </p:nvSpPr>
          <p:spPr>
            <a:xfrm>
              <a:off x="1645169" y="998410"/>
              <a:ext cx="2965918" cy="511615"/>
            </a:xfrm>
            <a:prstGeom prst="rect">
              <a:avLst/>
            </a:prstGeom>
          </p:spPr>
          <p:txBody>
            <a:bodyPr wrap="square">
              <a:spAutoFit/>
            </a:bodyPr>
            <a:lstStyle/>
            <a:p>
              <a:pPr indent="-452438">
                <a:lnSpc>
                  <a:spcPct val="125000"/>
                </a:lnSpc>
              </a:pPr>
              <a:r>
                <a:rPr lang="zh-CN" altLang="en-US"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1</a:t>
              </a:r>
              <a:r>
                <a:rPr lang="zh-CN" altLang="en-US"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&lt;</a:t>
              </a:r>
              <a:r>
                <a:rPr lang="zh-CN" altLang="en-US"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函数名</a:t>
              </a:r>
              <a:r>
                <a:rPr lang="en-US" altLang="zh-CN"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&gt;</a:t>
              </a:r>
            </a:p>
          </p:txBody>
        </p:sp>
      </p:grpSp>
      <p:grpSp>
        <p:nvGrpSpPr>
          <p:cNvPr id="20" name="组合 19">
            <a:extLst>
              <a:ext uri="{FF2B5EF4-FFF2-40B4-BE49-F238E27FC236}">
                <a16:creationId xmlns:a16="http://schemas.microsoft.com/office/drawing/2014/main" id="{7048866C-B3BB-4182-98B9-54C7E0B8E8A8}"/>
              </a:ext>
            </a:extLst>
          </p:cNvPr>
          <p:cNvGrpSpPr/>
          <p:nvPr/>
        </p:nvGrpSpPr>
        <p:grpSpPr>
          <a:xfrm>
            <a:off x="1269844" y="2449052"/>
            <a:ext cx="9501388" cy="2519428"/>
            <a:chOff x="1139230" y="1053040"/>
            <a:chExt cx="9512922" cy="1999269"/>
          </a:xfrm>
        </p:grpSpPr>
        <p:sp>
          <p:nvSpPr>
            <p:cNvPr id="21" name="矩形 20">
              <a:extLst>
                <a:ext uri="{FF2B5EF4-FFF2-40B4-BE49-F238E27FC236}">
                  <a16:creationId xmlns:a16="http://schemas.microsoft.com/office/drawing/2014/main" id="{CD097867-9550-4D0F-9E83-0C5680D009E0}"/>
                </a:ext>
              </a:extLst>
            </p:cNvPr>
            <p:cNvSpPr/>
            <p:nvPr/>
          </p:nvSpPr>
          <p:spPr>
            <a:xfrm>
              <a:off x="1164501" y="1486926"/>
              <a:ext cx="9266547" cy="1565383"/>
            </a:xfrm>
            <a:prstGeom prst="rect">
              <a:avLst/>
            </a:prstGeom>
          </p:spPr>
          <p:txBody>
            <a:bodyPr wrap="square">
              <a:spAutoFit/>
            </a:bodyPr>
            <a:lstStyle/>
            <a:p>
              <a:pPr marL="360000" indent="-452438">
                <a:lnSpc>
                  <a:spcPct val="125000"/>
                </a:lnSpc>
                <a:spcBef>
                  <a:spcPts val="600"/>
                </a:spcBef>
              </a:pPr>
              <a:r>
                <a:rPr lang="en-US" altLang="zh-CN" sz="2400" dirty="0">
                  <a:solidFill>
                    <a:schemeClr val="tx2"/>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&lt;</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形参表</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&gt;</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是函数名后面用一对圆括号</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括起来的关于函数参数的个数、名称和类型的说明列表。这些参数在定义函数时进行说明，所以被称为</a:t>
              </a:r>
              <a:r>
                <a:rPr lang="zh-CN" altLang="en-US" sz="2400" dirty="0">
                  <a:solidFill>
                    <a:schemeClr val="accent2"/>
                  </a:solidFill>
                  <a:latin typeface="Times New Roman" panose="02020603050405020304" pitchFamily="18" charset="0"/>
                  <a:ea typeface="微软雅黑" panose="020B0503020204020204" pitchFamily="34" charset="-122"/>
                  <a:cs typeface="Times New Roman" panose="02020603050405020304" pitchFamily="18" charset="0"/>
                </a:rPr>
                <a:t>形式参数，简称形参。</a:t>
              </a:r>
            </a:p>
            <a:p>
              <a:pPr marL="360000" indent="-452438">
                <a:lnSpc>
                  <a:spcPct val="125000"/>
                </a:lnSpc>
                <a:spcBef>
                  <a:spcPts val="600"/>
                </a:spcBef>
              </a:pPr>
              <a:r>
                <a:rPr lang="en-US" altLang="zh-CN" sz="2400" dirty="0">
                  <a:solidFill>
                    <a:schemeClr val="accent2"/>
                  </a:solidFill>
                  <a:latin typeface="Times New Roman" panose="02020603050405020304" pitchFamily="18" charset="0"/>
                  <a:ea typeface="微软雅黑" panose="020B0503020204020204" pitchFamily="34" charset="-122"/>
                  <a:cs typeface="Times New Roman" panose="02020603050405020304" pitchFamily="18" charset="0"/>
                </a:rPr>
                <a:t>	</a:t>
              </a:r>
            </a:p>
          </p:txBody>
        </p:sp>
        <p:grpSp>
          <p:nvGrpSpPr>
            <p:cNvPr id="22" name="组合 21">
              <a:extLst>
                <a:ext uri="{FF2B5EF4-FFF2-40B4-BE49-F238E27FC236}">
                  <a16:creationId xmlns:a16="http://schemas.microsoft.com/office/drawing/2014/main" id="{AEAB25EC-E3E4-431A-A785-535D20D453E9}"/>
                </a:ext>
              </a:extLst>
            </p:cNvPr>
            <p:cNvGrpSpPr/>
            <p:nvPr/>
          </p:nvGrpSpPr>
          <p:grpSpPr>
            <a:xfrm>
              <a:off x="1139230" y="1053040"/>
              <a:ext cx="9512922" cy="1665705"/>
              <a:chOff x="1300404" y="1097280"/>
              <a:chExt cx="9512922" cy="1661825"/>
            </a:xfrm>
          </p:grpSpPr>
          <p:sp>
            <p:nvSpPr>
              <p:cNvPr id="24" name="矩形 23">
                <a:extLst>
                  <a:ext uri="{FF2B5EF4-FFF2-40B4-BE49-F238E27FC236}">
                    <a16:creationId xmlns:a16="http://schemas.microsoft.com/office/drawing/2014/main" id="{227995BE-A799-4CC7-8031-690DB1496B2E}"/>
                  </a:ext>
                </a:extLst>
              </p:cNvPr>
              <p:cNvSpPr/>
              <p:nvPr/>
            </p:nvSpPr>
            <p:spPr>
              <a:xfrm>
                <a:off x="1300404" y="1097280"/>
                <a:ext cx="2069797" cy="510615"/>
              </a:xfrm>
              <a:prstGeom prst="rect">
                <a:avLst/>
              </a:prstGeom>
            </p:spPr>
            <p:txBody>
              <a:bodyPr wrap="none">
                <a:spAutoFit/>
              </a:bodyPr>
              <a:lstStyle/>
              <a:p>
                <a:pPr marL="360000" indent="-452438">
                  <a:lnSpc>
                    <a:spcPct val="125000"/>
                  </a:lnSpc>
                  <a:spcBef>
                    <a:spcPts val="600"/>
                  </a:spcBef>
                </a:pPr>
                <a:r>
                  <a:rPr lang="en-US" altLang="zh-CN"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1. </a:t>
                </a:r>
                <a:r>
                  <a:rPr lang="zh-CN" altLang="en-US"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函数的定义</a:t>
                </a:r>
              </a:p>
            </p:txBody>
          </p:sp>
          <p:grpSp>
            <p:nvGrpSpPr>
              <p:cNvPr id="25" name="组合 24">
                <a:extLst>
                  <a:ext uri="{FF2B5EF4-FFF2-40B4-BE49-F238E27FC236}">
                    <a16:creationId xmlns:a16="http://schemas.microsoft.com/office/drawing/2014/main" id="{C06E6C25-C653-4766-9625-30F454F41635}"/>
                  </a:ext>
                </a:extLst>
              </p:cNvPr>
              <p:cNvGrpSpPr/>
              <p:nvPr/>
            </p:nvGrpSpPr>
            <p:grpSpPr>
              <a:xfrm>
                <a:off x="1378674" y="1318238"/>
                <a:ext cx="9434652" cy="1440867"/>
                <a:chOff x="4188196" y="2127479"/>
                <a:chExt cx="3910692" cy="3650794"/>
              </a:xfrm>
            </p:grpSpPr>
            <p:grpSp>
              <p:nvGrpSpPr>
                <p:cNvPr id="27" name="组合 26">
                  <a:extLst>
                    <a:ext uri="{FF2B5EF4-FFF2-40B4-BE49-F238E27FC236}">
                      <a16:creationId xmlns:a16="http://schemas.microsoft.com/office/drawing/2014/main" id="{72C32B68-7EFF-4D2E-BD1B-8C6097A65EC3}"/>
                    </a:ext>
                  </a:extLst>
                </p:cNvPr>
                <p:cNvGrpSpPr/>
                <p:nvPr/>
              </p:nvGrpSpPr>
              <p:grpSpPr>
                <a:xfrm>
                  <a:off x="4188196" y="2127479"/>
                  <a:ext cx="3910692" cy="3650794"/>
                  <a:chOff x="4188196" y="2127479"/>
                  <a:chExt cx="3910692" cy="3650794"/>
                </a:xfrm>
              </p:grpSpPr>
              <p:sp>
                <p:nvSpPr>
                  <p:cNvPr id="43" name="任意多边形 93">
                    <a:extLst>
                      <a:ext uri="{FF2B5EF4-FFF2-40B4-BE49-F238E27FC236}">
                        <a16:creationId xmlns:a16="http://schemas.microsoft.com/office/drawing/2014/main" id="{3979004D-5613-41A2-A143-C87AD6C9F438}"/>
                      </a:ext>
                    </a:extLst>
                  </p:cNvPr>
                  <p:cNvSpPr/>
                  <p:nvPr/>
                </p:nvSpPr>
                <p:spPr>
                  <a:xfrm flipH="1" flipV="1">
                    <a:off x="7777063" y="546122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44" name="矩形: 圆角 43">
                    <a:extLst>
                      <a:ext uri="{FF2B5EF4-FFF2-40B4-BE49-F238E27FC236}">
                        <a16:creationId xmlns:a16="http://schemas.microsoft.com/office/drawing/2014/main" id="{EB655C72-AB5D-4AB9-B459-5F20B28B1C7A}"/>
                      </a:ext>
                    </a:extLst>
                  </p:cNvPr>
                  <p:cNvSpPr/>
                  <p:nvPr/>
                </p:nvSpPr>
                <p:spPr>
                  <a:xfrm>
                    <a:off x="4267200" y="2209801"/>
                    <a:ext cx="3734346" cy="3486150"/>
                  </a:xfrm>
                  <a:prstGeom prst="roundRect">
                    <a:avLst>
                      <a:gd name="adj" fmla="val 1939"/>
                    </a:avLst>
                  </a:prstGeom>
                  <a:noFill/>
                  <a:ln>
                    <a:solidFill>
                      <a:srgbClr val="4788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45" name="任意多边形 93">
                    <a:extLst>
                      <a:ext uri="{FF2B5EF4-FFF2-40B4-BE49-F238E27FC236}">
                        <a16:creationId xmlns:a16="http://schemas.microsoft.com/office/drawing/2014/main" id="{58065761-B72E-4BBE-BA48-96FBA1FC0746}"/>
                      </a:ext>
                    </a:extLst>
                  </p:cNvPr>
                  <p:cNvSpPr/>
                  <p:nvPr/>
                </p:nvSpPr>
                <p:spPr>
                  <a:xfrm rot="16200000" flipH="1" flipV="1">
                    <a:off x="7774673" y="2129869"/>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46" name="任意多边形 93">
                    <a:extLst>
                      <a:ext uri="{FF2B5EF4-FFF2-40B4-BE49-F238E27FC236}">
                        <a16:creationId xmlns:a16="http://schemas.microsoft.com/office/drawing/2014/main" id="{D9BA3DD6-7265-4048-877F-30D602066779}"/>
                      </a:ext>
                    </a:extLst>
                  </p:cNvPr>
                  <p:cNvSpPr/>
                  <p:nvPr/>
                </p:nvSpPr>
                <p:spPr>
                  <a:xfrm rot="10800000" flipH="1" flipV="1">
                    <a:off x="4188196" y="21294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47" name="任意多边形 93">
                    <a:extLst>
                      <a:ext uri="{FF2B5EF4-FFF2-40B4-BE49-F238E27FC236}">
                        <a16:creationId xmlns:a16="http://schemas.microsoft.com/office/drawing/2014/main" id="{8CECCAF9-4C5F-4F91-8582-F2C521DBC285}"/>
                      </a:ext>
                    </a:extLst>
                  </p:cNvPr>
                  <p:cNvSpPr/>
                  <p:nvPr/>
                </p:nvSpPr>
                <p:spPr>
                  <a:xfrm rot="5400000" flipH="1" flipV="1">
                    <a:off x="4185924" y="54588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latin typeface="Times New Roman" panose="02020603050405020304" pitchFamily="18" charset="0"/>
                      <a:ea typeface="微软雅黑" panose="020B0503020204020204" pitchFamily="34" charset="-122"/>
                      <a:cs typeface="Times New Roman" panose="02020603050405020304" pitchFamily="18" charset="0"/>
                    </a:endParaRPr>
                  </a:p>
                </p:txBody>
              </p:sp>
            </p:grpSp>
            <p:cxnSp>
              <p:nvCxnSpPr>
                <p:cNvPr id="28" name="直接连接符 27">
                  <a:extLst>
                    <a:ext uri="{FF2B5EF4-FFF2-40B4-BE49-F238E27FC236}">
                      <a16:creationId xmlns:a16="http://schemas.microsoft.com/office/drawing/2014/main" id="{2FD23EC1-9FAA-4F70-AC4F-8AC4AED23DC8}"/>
                    </a:ext>
                  </a:extLst>
                </p:cNvPr>
                <p:cNvCxnSpPr/>
                <p:nvPr/>
              </p:nvCxnSpPr>
              <p:spPr>
                <a:xfrm>
                  <a:off x="4563555" y="2148489"/>
                  <a:ext cx="3116166" cy="0"/>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40" name="直接连接符 39">
                  <a:extLst>
                    <a:ext uri="{FF2B5EF4-FFF2-40B4-BE49-F238E27FC236}">
                      <a16:creationId xmlns:a16="http://schemas.microsoft.com/office/drawing/2014/main" id="{79FA4B82-E613-43F0-A880-20ADA9486EEB}"/>
                    </a:ext>
                  </a:extLst>
                </p:cNvPr>
                <p:cNvCxnSpPr/>
                <p:nvPr/>
              </p:nvCxnSpPr>
              <p:spPr>
                <a:xfrm>
                  <a:off x="4585815" y="5759223"/>
                  <a:ext cx="3116166" cy="0"/>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41" name="直接连接符 40">
                  <a:extLst>
                    <a:ext uri="{FF2B5EF4-FFF2-40B4-BE49-F238E27FC236}">
                      <a16:creationId xmlns:a16="http://schemas.microsoft.com/office/drawing/2014/main" id="{95FED844-9E32-4779-B0BB-4CE3B6779B32}"/>
                    </a:ext>
                  </a:extLst>
                </p:cNvPr>
                <p:cNvCxnSpPr>
                  <a:cxnSpLocks/>
                </p:cNvCxnSpPr>
                <p:nvPr/>
              </p:nvCxnSpPr>
              <p:spPr>
                <a:xfrm flipH="1">
                  <a:off x="4207548" y="2543175"/>
                  <a:ext cx="1" cy="2828925"/>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0230A753-004F-4E60-9BD4-5ABB66CCAEC5}"/>
                    </a:ext>
                  </a:extLst>
                </p:cNvPr>
                <p:cNvCxnSpPr>
                  <a:cxnSpLocks/>
                </p:cNvCxnSpPr>
                <p:nvPr/>
              </p:nvCxnSpPr>
              <p:spPr>
                <a:xfrm flipH="1">
                  <a:off x="8068040" y="2562290"/>
                  <a:ext cx="1" cy="2828925"/>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grpSp>
          <p:sp>
            <p:nvSpPr>
              <p:cNvPr id="26" name="矩形 25">
                <a:extLst>
                  <a:ext uri="{FF2B5EF4-FFF2-40B4-BE49-F238E27FC236}">
                    <a16:creationId xmlns:a16="http://schemas.microsoft.com/office/drawing/2014/main" id="{9C0457DC-D53F-4BD5-BEC1-1647382DC50F}"/>
                  </a:ext>
                </a:extLst>
              </p:cNvPr>
              <p:cNvSpPr/>
              <p:nvPr/>
            </p:nvSpPr>
            <p:spPr>
              <a:xfrm>
                <a:off x="1761398" y="1097280"/>
                <a:ext cx="2657162" cy="47360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grpSp>
        <p:sp>
          <p:nvSpPr>
            <p:cNvPr id="23" name="矩形 22">
              <a:extLst>
                <a:ext uri="{FF2B5EF4-FFF2-40B4-BE49-F238E27FC236}">
                  <a16:creationId xmlns:a16="http://schemas.microsoft.com/office/drawing/2014/main" id="{E289D33F-1125-4602-85BA-79D4FF94923A}"/>
                </a:ext>
              </a:extLst>
            </p:cNvPr>
            <p:cNvSpPr/>
            <p:nvPr/>
          </p:nvSpPr>
          <p:spPr>
            <a:xfrm>
              <a:off x="1653627" y="1075649"/>
              <a:ext cx="3124537" cy="405987"/>
            </a:xfrm>
            <a:prstGeom prst="rect">
              <a:avLst/>
            </a:prstGeom>
          </p:spPr>
          <p:txBody>
            <a:bodyPr wrap="square">
              <a:spAutoFit/>
            </a:bodyPr>
            <a:lstStyle/>
            <a:p>
              <a:pPr indent="-452438">
                <a:lnSpc>
                  <a:spcPct val="125000"/>
                </a:lnSpc>
              </a:pPr>
              <a:r>
                <a:rPr lang="zh-CN" altLang="en-US"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2</a:t>
              </a:r>
              <a:r>
                <a:rPr lang="zh-CN" altLang="en-US"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&lt;</a:t>
              </a:r>
              <a:r>
                <a:rPr lang="zh-CN" altLang="en-US"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形参表</a:t>
              </a:r>
              <a:r>
                <a:rPr lang="en-US" altLang="zh-CN"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&gt;</a:t>
              </a:r>
            </a:p>
          </p:txBody>
        </p:sp>
      </p:grpSp>
      <p:grpSp>
        <p:nvGrpSpPr>
          <p:cNvPr id="2" name="组合 1">
            <a:extLst>
              <a:ext uri="{FF2B5EF4-FFF2-40B4-BE49-F238E27FC236}">
                <a16:creationId xmlns:a16="http://schemas.microsoft.com/office/drawing/2014/main" id="{4FE22F9E-CB5F-4F9F-A8A7-6294A388E2A6}"/>
              </a:ext>
            </a:extLst>
          </p:cNvPr>
          <p:cNvGrpSpPr/>
          <p:nvPr/>
        </p:nvGrpSpPr>
        <p:grpSpPr>
          <a:xfrm>
            <a:off x="1277786" y="4621147"/>
            <a:ext cx="9512922" cy="2149601"/>
            <a:chOff x="1277786" y="4621147"/>
            <a:chExt cx="9512922" cy="2149601"/>
          </a:xfrm>
        </p:grpSpPr>
        <p:grpSp>
          <p:nvGrpSpPr>
            <p:cNvPr id="48" name="组合 47">
              <a:extLst>
                <a:ext uri="{FF2B5EF4-FFF2-40B4-BE49-F238E27FC236}">
                  <a16:creationId xmlns:a16="http://schemas.microsoft.com/office/drawing/2014/main" id="{109AEFAF-D5C9-48F8-9171-F49836A9891D}"/>
                </a:ext>
              </a:extLst>
            </p:cNvPr>
            <p:cNvGrpSpPr/>
            <p:nvPr/>
          </p:nvGrpSpPr>
          <p:grpSpPr>
            <a:xfrm>
              <a:off x="1277786" y="4661474"/>
              <a:ext cx="9512922" cy="2109274"/>
              <a:chOff x="1139230" y="1053040"/>
              <a:chExt cx="9512922" cy="2109274"/>
            </a:xfrm>
          </p:grpSpPr>
          <p:sp>
            <p:nvSpPr>
              <p:cNvPr id="49" name="矩形 48">
                <a:extLst>
                  <a:ext uri="{FF2B5EF4-FFF2-40B4-BE49-F238E27FC236}">
                    <a16:creationId xmlns:a16="http://schemas.microsoft.com/office/drawing/2014/main" id="{B10EF01A-9CF6-48EE-9236-5B181F68D4B6}"/>
                  </a:ext>
                </a:extLst>
              </p:cNvPr>
              <p:cNvSpPr/>
              <p:nvPr/>
            </p:nvSpPr>
            <p:spPr>
              <a:xfrm>
                <a:off x="1520426" y="1651323"/>
                <a:ext cx="8758572" cy="1510991"/>
              </a:xfrm>
              <a:prstGeom prst="rect">
                <a:avLst/>
              </a:prstGeom>
            </p:spPr>
            <p:txBody>
              <a:bodyPr wrap="square">
                <a:spAutoFit/>
              </a:bodyPr>
              <a:lstStyle/>
              <a:p>
                <a:pPr>
                  <a:lnSpc>
                    <a:spcPct val="125000"/>
                  </a:lnSpc>
                  <a:spcBef>
                    <a:spcPts val="600"/>
                  </a:spcBef>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用一对花括号括起来的语句就是函数体。函数就是通过执行函数体中的语句实现特定的功能。</a:t>
                </a:r>
              </a:p>
              <a:p>
                <a:pPr>
                  <a:lnSpc>
                    <a:spcPct val="125000"/>
                  </a:lnSpc>
                  <a:spcBef>
                    <a:spcPts val="600"/>
                  </a:spcBef>
                </a:pPr>
                <a:r>
                  <a:rPr lang="en-US" altLang="zh-CN" sz="2400" dirty="0">
                    <a:solidFill>
                      <a:schemeClr val="accent2"/>
                    </a:solidFill>
                    <a:latin typeface="Times New Roman" panose="02020603050405020304" pitchFamily="18" charset="0"/>
                    <a:ea typeface="微软雅黑" panose="020B0503020204020204" pitchFamily="34" charset="-122"/>
                    <a:cs typeface="Times New Roman" panose="02020603050405020304" pitchFamily="18" charset="0"/>
                  </a:rPr>
                  <a:t>	</a:t>
                </a:r>
              </a:p>
            </p:txBody>
          </p:sp>
          <p:grpSp>
            <p:nvGrpSpPr>
              <p:cNvPr id="50" name="组合 49">
                <a:extLst>
                  <a:ext uri="{FF2B5EF4-FFF2-40B4-BE49-F238E27FC236}">
                    <a16:creationId xmlns:a16="http://schemas.microsoft.com/office/drawing/2014/main" id="{20E3332E-A3AB-4678-A55F-720A7C7FB2FC}"/>
                  </a:ext>
                </a:extLst>
              </p:cNvPr>
              <p:cNvGrpSpPr/>
              <p:nvPr/>
            </p:nvGrpSpPr>
            <p:grpSpPr>
              <a:xfrm>
                <a:off x="1139230" y="1053040"/>
                <a:ext cx="9512922" cy="1665705"/>
                <a:chOff x="1300404" y="1097280"/>
                <a:chExt cx="9512922" cy="1661825"/>
              </a:xfrm>
            </p:grpSpPr>
            <p:sp>
              <p:nvSpPr>
                <p:cNvPr id="52" name="矩形 51">
                  <a:extLst>
                    <a:ext uri="{FF2B5EF4-FFF2-40B4-BE49-F238E27FC236}">
                      <a16:creationId xmlns:a16="http://schemas.microsoft.com/office/drawing/2014/main" id="{BD7995BD-8668-4E2D-900A-6A8E5889D5C9}"/>
                    </a:ext>
                  </a:extLst>
                </p:cNvPr>
                <p:cNvSpPr/>
                <p:nvPr/>
              </p:nvSpPr>
              <p:spPr>
                <a:xfrm>
                  <a:off x="1300404" y="1097280"/>
                  <a:ext cx="2069797" cy="510615"/>
                </a:xfrm>
                <a:prstGeom prst="rect">
                  <a:avLst/>
                </a:prstGeom>
              </p:spPr>
              <p:txBody>
                <a:bodyPr wrap="none">
                  <a:spAutoFit/>
                </a:bodyPr>
                <a:lstStyle/>
                <a:p>
                  <a:pPr marL="360000" indent="-452438">
                    <a:lnSpc>
                      <a:spcPct val="125000"/>
                    </a:lnSpc>
                    <a:spcBef>
                      <a:spcPts val="600"/>
                    </a:spcBef>
                  </a:pPr>
                  <a:r>
                    <a:rPr lang="en-US" altLang="zh-CN"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1. </a:t>
                  </a:r>
                  <a:r>
                    <a:rPr lang="zh-CN" altLang="en-US"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函数的定义</a:t>
                  </a:r>
                </a:p>
              </p:txBody>
            </p:sp>
            <p:grpSp>
              <p:nvGrpSpPr>
                <p:cNvPr id="53" name="组合 52">
                  <a:extLst>
                    <a:ext uri="{FF2B5EF4-FFF2-40B4-BE49-F238E27FC236}">
                      <a16:creationId xmlns:a16="http://schemas.microsoft.com/office/drawing/2014/main" id="{3366D1FA-B513-4A86-99E3-E9441D97EB95}"/>
                    </a:ext>
                  </a:extLst>
                </p:cNvPr>
                <p:cNvGrpSpPr/>
                <p:nvPr/>
              </p:nvGrpSpPr>
              <p:grpSpPr>
                <a:xfrm>
                  <a:off x="1378674" y="1318238"/>
                  <a:ext cx="9434652" cy="1440867"/>
                  <a:chOff x="4188196" y="2127479"/>
                  <a:chExt cx="3910692" cy="3650794"/>
                </a:xfrm>
              </p:grpSpPr>
              <p:grpSp>
                <p:nvGrpSpPr>
                  <p:cNvPr id="55" name="组合 54">
                    <a:extLst>
                      <a:ext uri="{FF2B5EF4-FFF2-40B4-BE49-F238E27FC236}">
                        <a16:creationId xmlns:a16="http://schemas.microsoft.com/office/drawing/2014/main" id="{DE89DB28-9FE3-44AB-B4FC-2BF039CE3E1B}"/>
                      </a:ext>
                    </a:extLst>
                  </p:cNvPr>
                  <p:cNvGrpSpPr/>
                  <p:nvPr/>
                </p:nvGrpSpPr>
                <p:grpSpPr>
                  <a:xfrm>
                    <a:off x="4188196" y="2127479"/>
                    <a:ext cx="3910692" cy="3650794"/>
                    <a:chOff x="4188196" y="2127479"/>
                    <a:chExt cx="3910692" cy="3650794"/>
                  </a:xfrm>
                </p:grpSpPr>
                <p:sp>
                  <p:nvSpPr>
                    <p:cNvPr id="60" name="任意多边形 93">
                      <a:extLst>
                        <a:ext uri="{FF2B5EF4-FFF2-40B4-BE49-F238E27FC236}">
                          <a16:creationId xmlns:a16="http://schemas.microsoft.com/office/drawing/2014/main" id="{B0B79998-2CDF-4E92-B1FC-6ABA89736EE9}"/>
                        </a:ext>
                      </a:extLst>
                    </p:cNvPr>
                    <p:cNvSpPr/>
                    <p:nvPr/>
                  </p:nvSpPr>
                  <p:spPr>
                    <a:xfrm flipH="1" flipV="1">
                      <a:off x="7777063" y="546122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61" name="矩形: 圆角 60">
                      <a:extLst>
                        <a:ext uri="{FF2B5EF4-FFF2-40B4-BE49-F238E27FC236}">
                          <a16:creationId xmlns:a16="http://schemas.microsoft.com/office/drawing/2014/main" id="{7E3BBA62-F975-48BA-A157-196A5DA1E965}"/>
                        </a:ext>
                      </a:extLst>
                    </p:cNvPr>
                    <p:cNvSpPr/>
                    <p:nvPr/>
                  </p:nvSpPr>
                  <p:spPr>
                    <a:xfrm>
                      <a:off x="4267200" y="2209801"/>
                      <a:ext cx="3734346" cy="3486150"/>
                    </a:xfrm>
                    <a:prstGeom prst="roundRect">
                      <a:avLst>
                        <a:gd name="adj" fmla="val 1939"/>
                      </a:avLst>
                    </a:prstGeom>
                    <a:noFill/>
                    <a:ln>
                      <a:solidFill>
                        <a:srgbClr val="4788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62" name="任意多边形 93">
                      <a:extLst>
                        <a:ext uri="{FF2B5EF4-FFF2-40B4-BE49-F238E27FC236}">
                          <a16:creationId xmlns:a16="http://schemas.microsoft.com/office/drawing/2014/main" id="{D17E78E8-872F-4F36-8ED7-F21495C024B9}"/>
                        </a:ext>
                      </a:extLst>
                    </p:cNvPr>
                    <p:cNvSpPr/>
                    <p:nvPr/>
                  </p:nvSpPr>
                  <p:spPr>
                    <a:xfrm rot="16200000" flipH="1" flipV="1">
                      <a:off x="7774673" y="2129869"/>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63" name="任意多边形 93">
                      <a:extLst>
                        <a:ext uri="{FF2B5EF4-FFF2-40B4-BE49-F238E27FC236}">
                          <a16:creationId xmlns:a16="http://schemas.microsoft.com/office/drawing/2014/main" id="{392BCE0B-B149-4521-B4B6-67755C1EB262}"/>
                        </a:ext>
                      </a:extLst>
                    </p:cNvPr>
                    <p:cNvSpPr/>
                    <p:nvPr/>
                  </p:nvSpPr>
                  <p:spPr>
                    <a:xfrm rot="10800000" flipH="1" flipV="1">
                      <a:off x="4188196" y="21294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64" name="任意多边形 93">
                      <a:extLst>
                        <a:ext uri="{FF2B5EF4-FFF2-40B4-BE49-F238E27FC236}">
                          <a16:creationId xmlns:a16="http://schemas.microsoft.com/office/drawing/2014/main" id="{757657B4-0A62-4BB3-913B-D03C99D9E83A}"/>
                        </a:ext>
                      </a:extLst>
                    </p:cNvPr>
                    <p:cNvSpPr/>
                    <p:nvPr/>
                  </p:nvSpPr>
                  <p:spPr>
                    <a:xfrm rot="5400000" flipH="1" flipV="1">
                      <a:off x="4185924" y="54588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400" dirty="0">
                        <a:latin typeface="Times New Roman" panose="02020603050405020304" pitchFamily="18" charset="0"/>
                        <a:ea typeface="微软雅黑" panose="020B0503020204020204" pitchFamily="34" charset="-122"/>
                        <a:cs typeface="Times New Roman" panose="02020603050405020304" pitchFamily="18" charset="0"/>
                      </a:endParaRPr>
                    </a:p>
                  </p:txBody>
                </p:sp>
              </p:grpSp>
              <p:cxnSp>
                <p:nvCxnSpPr>
                  <p:cNvPr id="56" name="直接连接符 55">
                    <a:extLst>
                      <a:ext uri="{FF2B5EF4-FFF2-40B4-BE49-F238E27FC236}">
                        <a16:creationId xmlns:a16="http://schemas.microsoft.com/office/drawing/2014/main" id="{5EA9734C-2164-442B-BDF5-7D6BEC941307}"/>
                      </a:ext>
                    </a:extLst>
                  </p:cNvPr>
                  <p:cNvCxnSpPr/>
                  <p:nvPr/>
                </p:nvCxnSpPr>
                <p:spPr>
                  <a:xfrm>
                    <a:off x="4563555" y="2148489"/>
                    <a:ext cx="3116166" cy="0"/>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57" name="直接连接符 56">
                    <a:extLst>
                      <a:ext uri="{FF2B5EF4-FFF2-40B4-BE49-F238E27FC236}">
                        <a16:creationId xmlns:a16="http://schemas.microsoft.com/office/drawing/2014/main" id="{B301E442-2D9D-4542-9A9D-16985CFEB5EB}"/>
                      </a:ext>
                    </a:extLst>
                  </p:cNvPr>
                  <p:cNvCxnSpPr/>
                  <p:nvPr/>
                </p:nvCxnSpPr>
                <p:spPr>
                  <a:xfrm>
                    <a:off x="4585815" y="5759223"/>
                    <a:ext cx="3116166" cy="0"/>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58" name="直接连接符 57">
                    <a:extLst>
                      <a:ext uri="{FF2B5EF4-FFF2-40B4-BE49-F238E27FC236}">
                        <a16:creationId xmlns:a16="http://schemas.microsoft.com/office/drawing/2014/main" id="{81ED12E8-0375-4C98-A4BB-D1B6B3F386CA}"/>
                      </a:ext>
                    </a:extLst>
                  </p:cNvPr>
                  <p:cNvCxnSpPr>
                    <a:cxnSpLocks/>
                  </p:cNvCxnSpPr>
                  <p:nvPr/>
                </p:nvCxnSpPr>
                <p:spPr>
                  <a:xfrm flipH="1">
                    <a:off x="4207548" y="2543175"/>
                    <a:ext cx="1" cy="2828925"/>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59" name="直接连接符 58">
                    <a:extLst>
                      <a:ext uri="{FF2B5EF4-FFF2-40B4-BE49-F238E27FC236}">
                        <a16:creationId xmlns:a16="http://schemas.microsoft.com/office/drawing/2014/main" id="{5232DE66-7E82-43E7-918F-9CE14E9E34EF}"/>
                      </a:ext>
                    </a:extLst>
                  </p:cNvPr>
                  <p:cNvCxnSpPr>
                    <a:cxnSpLocks/>
                  </p:cNvCxnSpPr>
                  <p:nvPr/>
                </p:nvCxnSpPr>
                <p:spPr>
                  <a:xfrm flipH="1">
                    <a:off x="8068040" y="2562290"/>
                    <a:ext cx="1" cy="2828925"/>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grpSp>
            <p:sp>
              <p:nvSpPr>
                <p:cNvPr id="54" name="矩形 53">
                  <a:extLst>
                    <a:ext uri="{FF2B5EF4-FFF2-40B4-BE49-F238E27FC236}">
                      <a16:creationId xmlns:a16="http://schemas.microsoft.com/office/drawing/2014/main" id="{D2AE53DF-1910-4263-B02E-0B14AC3EC7FA}"/>
                    </a:ext>
                  </a:extLst>
                </p:cNvPr>
                <p:cNvSpPr/>
                <p:nvPr/>
              </p:nvSpPr>
              <p:spPr>
                <a:xfrm>
                  <a:off x="1761398" y="1097280"/>
                  <a:ext cx="2760068" cy="473606"/>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grpSp>
        </p:grpSp>
        <p:sp>
          <p:nvSpPr>
            <p:cNvPr id="65" name="矩形 64">
              <a:extLst>
                <a:ext uri="{FF2B5EF4-FFF2-40B4-BE49-F238E27FC236}">
                  <a16:creationId xmlns:a16="http://schemas.microsoft.com/office/drawing/2014/main" id="{30CB434B-037F-4E85-BB2B-3C762A870F81}"/>
                </a:ext>
              </a:extLst>
            </p:cNvPr>
            <p:cNvSpPr/>
            <p:nvPr/>
          </p:nvSpPr>
          <p:spPr>
            <a:xfrm>
              <a:off x="1816725" y="4621147"/>
              <a:ext cx="3120749" cy="511615"/>
            </a:xfrm>
            <a:prstGeom prst="rect">
              <a:avLst/>
            </a:prstGeom>
          </p:spPr>
          <p:txBody>
            <a:bodyPr wrap="square">
              <a:spAutoFit/>
            </a:bodyPr>
            <a:lstStyle/>
            <a:p>
              <a:pPr indent="-452438">
                <a:lnSpc>
                  <a:spcPct val="125000"/>
                </a:lnSpc>
              </a:pPr>
              <a:r>
                <a:rPr lang="zh-CN" altLang="en-US"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3</a:t>
              </a:r>
              <a:r>
                <a:rPr lang="zh-CN" altLang="en-US"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&lt;</a:t>
              </a:r>
              <a:r>
                <a:rPr lang="zh-CN" altLang="en-US"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函数体</a:t>
              </a:r>
              <a:r>
                <a:rPr lang="en-US" altLang="zh-CN"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&gt;</a:t>
              </a:r>
            </a:p>
          </p:txBody>
        </p:sp>
      </p:grpSp>
    </p:spTree>
    <p:extLst>
      <p:ext uri="{BB962C8B-B14F-4D97-AF65-F5344CB8AC3E}">
        <p14:creationId xmlns:p14="http://schemas.microsoft.com/office/powerpoint/2010/main" val="6476505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wipe(left)">
                                      <p:cBhvr>
                                        <p:cTn id="11" dur="500"/>
                                        <p:tgtEl>
                                          <p:spTgt spid="20"/>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wipe(left)">
                                      <p:cBhvr>
                                        <p:cTn id="15"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1F14BD27-2465-4F77-9426-79D1D026E0A6}"/>
              </a:ext>
            </a:extLst>
          </p:cNvPr>
          <p:cNvSpPr/>
          <p:nvPr/>
        </p:nvSpPr>
        <p:spPr>
          <a:xfrm>
            <a:off x="1808977" y="2098124"/>
            <a:ext cx="8795333" cy="3554819"/>
          </a:xfrm>
          <a:prstGeom prst="rect">
            <a:avLst/>
          </a:prstGeom>
        </p:spPr>
        <p:txBody>
          <a:bodyPr wrap="square">
            <a:spAutoFit/>
          </a:bodyPr>
          <a:lstStyle/>
          <a:p>
            <a:pPr indent="-452438">
              <a:lnSpc>
                <a:spcPct val="125000"/>
              </a:lnSpc>
              <a:spcBef>
                <a:spcPts val="600"/>
              </a:spcBef>
            </a:pP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函数的类型分为两种，有值函数和无值函数。</a:t>
            </a:r>
          </a:p>
          <a:p>
            <a:pPr indent="-452438">
              <a:lnSpc>
                <a:spcPct val="125000"/>
              </a:lnSpc>
              <a:spcBef>
                <a:spcPts val="600"/>
              </a:spcBef>
              <a:buFont typeface="Wingdings" pitchFamily="2" charset="2"/>
              <a:buChar char="l"/>
            </a:pP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有值函数，在函数体中，用转向语句“</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return &lt;</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表达式</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&gt;;</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返回函数的值，</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&lt;</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表达式</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&gt;</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的类型要与声明的函数类型相一致。</a:t>
            </a:r>
          </a:p>
          <a:p>
            <a:pPr indent="-452438">
              <a:lnSpc>
                <a:spcPct val="125000"/>
              </a:lnSpc>
              <a:spcBef>
                <a:spcPts val="600"/>
              </a:spcBef>
              <a:buFont typeface="Wingdings" pitchFamily="2" charset="2"/>
              <a:buChar char="l"/>
            </a:pP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无值函数，在定义函数时，函数类型要声明为</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void</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类型，在函数体内不需要有</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return</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语句，如果有</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return</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语句，则其后的表达式为空（即</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return;</a:t>
            </a:r>
            <a:r>
              <a:rPr lang="zh-CN" altLang="en-US" sz="2400" dirty="0">
                <a:latin typeface="Times New Roman" panose="02020603050405020304" pitchFamily="18" charset="0"/>
                <a:ea typeface="微软雅黑" panose="020B0503020204020204" pitchFamily="34" charset="-122"/>
                <a:cs typeface="Times New Roman" panose="02020603050405020304" pitchFamily="18" charset="0"/>
              </a:rPr>
              <a:t>），表示仅从函数返回。</a:t>
            </a:r>
          </a:p>
          <a:p>
            <a:pPr indent="-452438">
              <a:lnSpc>
                <a:spcPct val="125000"/>
              </a:lnSpc>
              <a:spcBef>
                <a:spcPts val="600"/>
              </a:spcBef>
            </a:pPr>
            <a:r>
              <a:rPr lang="en-US" altLang="zh-CN" sz="2400" dirty="0">
                <a:solidFill>
                  <a:schemeClr val="accent2"/>
                </a:solidFill>
                <a:latin typeface="Times New Roman" panose="02020603050405020304" pitchFamily="18" charset="0"/>
                <a:ea typeface="微软雅黑" panose="020B0503020204020204" pitchFamily="34" charset="-122"/>
                <a:cs typeface="Times New Roman" panose="02020603050405020304" pitchFamily="18" charset="0"/>
              </a:rPr>
              <a:t>	</a:t>
            </a:r>
          </a:p>
        </p:txBody>
      </p:sp>
      <p:sp>
        <p:nvSpPr>
          <p:cNvPr id="3" name="矩形 2">
            <a:extLst>
              <a:ext uri="{FF2B5EF4-FFF2-40B4-BE49-F238E27FC236}">
                <a16:creationId xmlns:a16="http://schemas.microsoft.com/office/drawing/2014/main" id="{3E1D70CA-F5B5-481C-A736-DB7F6B7551A7}"/>
              </a:ext>
            </a:extLst>
          </p:cNvPr>
          <p:cNvSpPr/>
          <p:nvPr/>
        </p:nvSpPr>
        <p:spPr>
          <a:xfrm>
            <a:off x="1303027" y="1342830"/>
            <a:ext cx="1755609" cy="511615"/>
          </a:xfrm>
          <a:prstGeom prst="rect">
            <a:avLst/>
          </a:prstGeom>
        </p:spPr>
        <p:txBody>
          <a:bodyPr wrap="square">
            <a:spAutoFit/>
          </a:bodyPr>
          <a:lstStyle/>
          <a:p>
            <a:pPr marL="360000" indent="-452438">
              <a:lnSpc>
                <a:spcPct val="125000"/>
              </a:lnSpc>
              <a:spcBef>
                <a:spcPts val="600"/>
              </a:spcBef>
            </a:pPr>
            <a:r>
              <a:rPr lang="en-US" altLang="zh-CN"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1. </a:t>
            </a:r>
            <a:r>
              <a:rPr lang="zh-CN" altLang="en-US"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函数的定</a:t>
            </a:r>
          </a:p>
        </p:txBody>
      </p:sp>
      <p:grpSp>
        <p:nvGrpSpPr>
          <p:cNvPr id="30" name="组合 29">
            <a:extLst>
              <a:ext uri="{FF2B5EF4-FFF2-40B4-BE49-F238E27FC236}">
                <a16:creationId xmlns:a16="http://schemas.microsoft.com/office/drawing/2014/main" id="{EC179D95-4DEB-4092-B0A2-2C04E018BCFB}"/>
              </a:ext>
            </a:extLst>
          </p:cNvPr>
          <p:cNvGrpSpPr/>
          <p:nvPr/>
        </p:nvGrpSpPr>
        <p:grpSpPr>
          <a:xfrm>
            <a:off x="1381297" y="1564304"/>
            <a:ext cx="9434652" cy="4138683"/>
            <a:chOff x="4188196" y="2127479"/>
            <a:chExt cx="3910692" cy="3650794"/>
          </a:xfrm>
        </p:grpSpPr>
        <p:sp>
          <p:nvSpPr>
            <p:cNvPr id="35" name="任意多边形 93">
              <a:extLst>
                <a:ext uri="{FF2B5EF4-FFF2-40B4-BE49-F238E27FC236}">
                  <a16:creationId xmlns:a16="http://schemas.microsoft.com/office/drawing/2014/main" id="{3EBF0B31-4674-47A9-A9C8-961602EACFC9}"/>
                </a:ext>
              </a:extLst>
            </p:cNvPr>
            <p:cNvSpPr/>
            <p:nvPr/>
          </p:nvSpPr>
          <p:spPr>
            <a:xfrm flipH="1" flipV="1">
              <a:off x="7777063" y="546122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6" name="矩形: 圆角 35">
              <a:extLst>
                <a:ext uri="{FF2B5EF4-FFF2-40B4-BE49-F238E27FC236}">
                  <a16:creationId xmlns:a16="http://schemas.microsoft.com/office/drawing/2014/main" id="{A6628190-4DB6-4EC1-A0BB-2DAC9E57B5A1}"/>
                </a:ext>
              </a:extLst>
            </p:cNvPr>
            <p:cNvSpPr/>
            <p:nvPr/>
          </p:nvSpPr>
          <p:spPr>
            <a:xfrm>
              <a:off x="4267200" y="2209801"/>
              <a:ext cx="3734346" cy="3486150"/>
            </a:xfrm>
            <a:prstGeom prst="roundRect">
              <a:avLst>
                <a:gd name="adj" fmla="val 1939"/>
              </a:avLst>
            </a:prstGeom>
            <a:noFill/>
            <a:ln>
              <a:solidFill>
                <a:srgbClr val="4788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7" name="任意多边形 93">
              <a:extLst>
                <a:ext uri="{FF2B5EF4-FFF2-40B4-BE49-F238E27FC236}">
                  <a16:creationId xmlns:a16="http://schemas.microsoft.com/office/drawing/2014/main" id="{F55236F4-CA62-4867-84DD-2D397C390E0E}"/>
                </a:ext>
              </a:extLst>
            </p:cNvPr>
            <p:cNvSpPr/>
            <p:nvPr/>
          </p:nvSpPr>
          <p:spPr>
            <a:xfrm rot="16200000" flipH="1" flipV="1">
              <a:off x="7774673" y="2129869"/>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8" name="任意多边形 93">
              <a:extLst>
                <a:ext uri="{FF2B5EF4-FFF2-40B4-BE49-F238E27FC236}">
                  <a16:creationId xmlns:a16="http://schemas.microsoft.com/office/drawing/2014/main" id="{EFE0A7D4-3BE3-4C81-BDF0-DB45346A8126}"/>
                </a:ext>
              </a:extLst>
            </p:cNvPr>
            <p:cNvSpPr/>
            <p:nvPr/>
          </p:nvSpPr>
          <p:spPr>
            <a:xfrm rot="10800000" flipH="1" flipV="1">
              <a:off x="4188196" y="21294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9" name="任意多边形 93">
              <a:extLst>
                <a:ext uri="{FF2B5EF4-FFF2-40B4-BE49-F238E27FC236}">
                  <a16:creationId xmlns:a16="http://schemas.microsoft.com/office/drawing/2014/main" id="{D4C2193C-E67A-4B80-8D20-7A83AC3CCEDE}"/>
                </a:ext>
              </a:extLst>
            </p:cNvPr>
            <p:cNvSpPr/>
            <p:nvPr/>
          </p:nvSpPr>
          <p:spPr>
            <a:xfrm rot="5400000" flipH="1" flipV="1">
              <a:off x="4185924" y="54588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latin typeface="Times New Roman" panose="02020603050405020304" pitchFamily="18" charset="0"/>
                <a:ea typeface="微软雅黑" panose="020B0503020204020204" pitchFamily="34" charset="-122"/>
                <a:cs typeface="Times New Roman" panose="02020603050405020304" pitchFamily="18" charset="0"/>
              </a:endParaRPr>
            </a:p>
          </p:txBody>
        </p:sp>
      </p:grpSp>
      <p:cxnSp>
        <p:nvCxnSpPr>
          <p:cNvPr id="31" name="直接连接符 30">
            <a:extLst>
              <a:ext uri="{FF2B5EF4-FFF2-40B4-BE49-F238E27FC236}">
                <a16:creationId xmlns:a16="http://schemas.microsoft.com/office/drawing/2014/main" id="{D05FC090-A071-4FA3-A966-F5CE307469AD}"/>
              </a:ext>
            </a:extLst>
          </p:cNvPr>
          <p:cNvCxnSpPr>
            <a:cxnSpLocks/>
          </p:cNvCxnSpPr>
          <p:nvPr/>
        </p:nvCxnSpPr>
        <p:spPr>
          <a:xfrm>
            <a:off x="2286861" y="1572615"/>
            <a:ext cx="7517836" cy="0"/>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1928C5E1-7190-473E-961C-80E1A09E1A44}"/>
              </a:ext>
            </a:extLst>
          </p:cNvPr>
          <p:cNvCxnSpPr>
            <a:cxnSpLocks/>
          </p:cNvCxnSpPr>
          <p:nvPr/>
        </p:nvCxnSpPr>
        <p:spPr>
          <a:xfrm>
            <a:off x="2337082" y="5707623"/>
            <a:ext cx="7517836" cy="0"/>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213039B3-AF4F-4F78-A927-8338F2D025E6}"/>
              </a:ext>
            </a:extLst>
          </p:cNvPr>
          <p:cNvCxnSpPr>
            <a:cxnSpLocks/>
          </p:cNvCxnSpPr>
          <p:nvPr/>
        </p:nvCxnSpPr>
        <p:spPr>
          <a:xfrm flipH="1">
            <a:off x="1427983" y="1728751"/>
            <a:ext cx="3" cy="3206981"/>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34" name="直接连接符 33">
            <a:extLst>
              <a:ext uri="{FF2B5EF4-FFF2-40B4-BE49-F238E27FC236}">
                <a16:creationId xmlns:a16="http://schemas.microsoft.com/office/drawing/2014/main" id="{38008F2A-F95E-47D3-864C-80AA9795737A}"/>
              </a:ext>
            </a:extLst>
          </p:cNvPr>
          <p:cNvCxnSpPr>
            <a:cxnSpLocks/>
          </p:cNvCxnSpPr>
          <p:nvPr/>
        </p:nvCxnSpPr>
        <p:spPr>
          <a:xfrm flipH="1">
            <a:off x="10741526" y="1736312"/>
            <a:ext cx="3" cy="3206981"/>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sp>
        <p:nvSpPr>
          <p:cNvPr id="5" name="矩形 4">
            <a:extLst>
              <a:ext uri="{FF2B5EF4-FFF2-40B4-BE49-F238E27FC236}">
                <a16:creationId xmlns:a16="http://schemas.microsoft.com/office/drawing/2014/main" id="{7594F193-F42F-424F-8B44-C30F356EA643}"/>
              </a:ext>
            </a:extLst>
          </p:cNvPr>
          <p:cNvSpPr/>
          <p:nvPr/>
        </p:nvSpPr>
        <p:spPr>
          <a:xfrm>
            <a:off x="1764020" y="1342830"/>
            <a:ext cx="2503333" cy="474712"/>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7" name="矩形 6">
            <a:extLst>
              <a:ext uri="{FF2B5EF4-FFF2-40B4-BE49-F238E27FC236}">
                <a16:creationId xmlns:a16="http://schemas.microsoft.com/office/drawing/2014/main" id="{3421AEB4-D920-4C30-80CE-D0E028297FD3}"/>
              </a:ext>
            </a:extLst>
          </p:cNvPr>
          <p:cNvSpPr/>
          <p:nvPr/>
        </p:nvSpPr>
        <p:spPr>
          <a:xfrm>
            <a:off x="1618301" y="1342830"/>
            <a:ext cx="2602647" cy="511615"/>
          </a:xfrm>
          <a:prstGeom prst="rect">
            <a:avLst/>
          </a:prstGeom>
        </p:spPr>
        <p:txBody>
          <a:bodyPr wrap="square">
            <a:spAutoFit/>
          </a:bodyPr>
          <a:lstStyle/>
          <a:p>
            <a:pPr indent="-452438">
              <a:lnSpc>
                <a:spcPct val="125000"/>
              </a:lnSpc>
            </a:pPr>
            <a:r>
              <a:rPr lang="zh-CN" altLang="en-US"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4</a:t>
            </a:r>
            <a:r>
              <a:rPr lang="zh-CN" altLang="en-US"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&lt;</a:t>
            </a:r>
            <a:r>
              <a:rPr lang="zh-CN" altLang="en-US"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函数类型</a:t>
            </a:r>
            <a:r>
              <a:rPr lang="en-US" altLang="zh-CN" sz="24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&gt;</a:t>
            </a:r>
          </a:p>
        </p:txBody>
      </p:sp>
    </p:spTree>
    <p:extLst>
      <p:ext uri="{BB962C8B-B14F-4D97-AF65-F5344CB8AC3E}">
        <p14:creationId xmlns:p14="http://schemas.microsoft.com/office/powerpoint/2010/main" val="39634738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par>
                                <p:cTn id="11" presetID="22" presetClass="entr" presetSubtype="8" fill="hold" nodeType="withEffect">
                                  <p:stCondLst>
                                    <p:cond delay="0"/>
                                  </p:stCondLst>
                                  <p:childTnLst>
                                    <p:set>
                                      <p:cBhvr>
                                        <p:cTn id="12" dur="1" fill="hold">
                                          <p:stCondLst>
                                            <p:cond delay="0"/>
                                          </p:stCondLst>
                                        </p:cTn>
                                        <p:tgtEl>
                                          <p:spTgt spid="30"/>
                                        </p:tgtEl>
                                        <p:attrNameLst>
                                          <p:attrName>style.visibility</p:attrName>
                                        </p:attrNameLst>
                                      </p:cBhvr>
                                      <p:to>
                                        <p:strVal val="visible"/>
                                      </p:to>
                                    </p:set>
                                    <p:animEffect transition="in" filter="wipe(left)">
                                      <p:cBhvr>
                                        <p:cTn id="13" dur="500"/>
                                        <p:tgtEl>
                                          <p:spTgt spid="30"/>
                                        </p:tgtEl>
                                      </p:cBhvr>
                                    </p:animEffect>
                                  </p:childTnLst>
                                </p:cTn>
                              </p:par>
                              <p:par>
                                <p:cTn id="14" presetID="22" presetClass="entr" presetSubtype="8" fill="hold" nodeType="withEffect">
                                  <p:stCondLst>
                                    <p:cond delay="0"/>
                                  </p:stCondLst>
                                  <p:childTnLst>
                                    <p:set>
                                      <p:cBhvr>
                                        <p:cTn id="15" dur="1" fill="hold">
                                          <p:stCondLst>
                                            <p:cond delay="0"/>
                                          </p:stCondLst>
                                        </p:cTn>
                                        <p:tgtEl>
                                          <p:spTgt spid="31"/>
                                        </p:tgtEl>
                                        <p:attrNameLst>
                                          <p:attrName>style.visibility</p:attrName>
                                        </p:attrNameLst>
                                      </p:cBhvr>
                                      <p:to>
                                        <p:strVal val="visible"/>
                                      </p:to>
                                    </p:set>
                                    <p:animEffect transition="in" filter="wipe(left)">
                                      <p:cBhvr>
                                        <p:cTn id="16" dur="500"/>
                                        <p:tgtEl>
                                          <p:spTgt spid="31"/>
                                        </p:tgtEl>
                                      </p:cBhvr>
                                    </p:animEffect>
                                  </p:childTnLst>
                                </p:cTn>
                              </p:par>
                              <p:par>
                                <p:cTn id="17" presetID="22" presetClass="entr" presetSubtype="8" fill="hold" nodeType="withEffect">
                                  <p:stCondLst>
                                    <p:cond delay="0"/>
                                  </p:stCondLst>
                                  <p:childTnLst>
                                    <p:set>
                                      <p:cBhvr>
                                        <p:cTn id="18" dur="1" fill="hold">
                                          <p:stCondLst>
                                            <p:cond delay="0"/>
                                          </p:stCondLst>
                                        </p:cTn>
                                        <p:tgtEl>
                                          <p:spTgt spid="32"/>
                                        </p:tgtEl>
                                        <p:attrNameLst>
                                          <p:attrName>style.visibility</p:attrName>
                                        </p:attrNameLst>
                                      </p:cBhvr>
                                      <p:to>
                                        <p:strVal val="visible"/>
                                      </p:to>
                                    </p:set>
                                    <p:animEffect transition="in" filter="wipe(left)">
                                      <p:cBhvr>
                                        <p:cTn id="19" dur="500"/>
                                        <p:tgtEl>
                                          <p:spTgt spid="32"/>
                                        </p:tgtEl>
                                      </p:cBhvr>
                                    </p:animEffect>
                                  </p:childTnLst>
                                </p:cTn>
                              </p:par>
                              <p:par>
                                <p:cTn id="20" presetID="22" presetClass="entr" presetSubtype="8" fill="hold" nodeType="withEffect">
                                  <p:stCondLst>
                                    <p:cond delay="0"/>
                                  </p:stCondLst>
                                  <p:childTnLst>
                                    <p:set>
                                      <p:cBhvr>
                                        <p:cTn id="21" dur="1" fill="hold">
                                          <p:stCondLst>
                                            <p:cond delay="0"/>
                                          </p:stCondLst>
                                        </p:cTn>
                                        <p:tgtEl>
                                          <p:spTgt spid="33"/>
                                        </p:tgtEl>
                                        <p:attrNameLst>
                                          <p:attrName>style.visibility</p:attrName>
                                        </p:attrNameLst>
                                      </p:cBhvr>
                                      <p:to>
                                        <p:strVal val="visible"/>
                                      </p:to>
                                    </p:set>
                                    <p:animEffect transition="in" filter="wipe(left)">
                                      <p:cBhvr>
                                        <p:cTn id="22" dur="500"/>
                                        <p:tgtEl>
                                          <p:spTgt spid="33"/>
                                        </p:tgtEl>
                                      </p:cBhvr>
                                    </p:animEffect>
                                  </p:childTnLst>
                                </p:cTn>
                              </p:par>
                              <p:par>
                                <p:cTn id="23" presetID="22" presetClass="entr" presetSubtype="8" fill="hold" nodeType="withEffect">
                                  <p:stCondLst>
                                    <p:cond delay="0"/>
                                  </p:stCondLst>
                                  <p:childTnLst>
                                    <p:set>
                                      <p:cBhvr>
                                        <p:cTn id="24" dur="1" fill="hold">
                                          <p:stCondLst>
                                            <p:cond delay="0"/>
                                          </p:stCondLst>
                                        </p:cTn>
                                        <p:tgtEl>
                                          <p:spTgt spid="34"/>
                                        </p:tgtEl>
                                        <p:attrNameLst>
                                          <p:attrName>style.visibility</p:attrName>
                                        </p:attrNameLst>
                                      </p:cBhvr>
                                      <p:to>
                                        <p:strVal val="visible"/>
                                      </p:to>
                                    </p:set>
                                    <p:animEffect transition="in" filter="wipe(left)">
                                      <p:cBhvr>
                                        <p:cTn id="25" dur="500"/>
                                        <p:tgtEl>
                                          <p:spTgt spid="34"/>
                                        </p:tgtEl>
                                      </p:cBhvr>
                                    </p:animEffect>
                                  </p:childTnLst>
                                </p:cTn>
                              </p:par>
                              <p:par>
                                <p:cTn id="26" presetID="22" presetClass="entr" presetSubtype="8" fill="hold" grpId="0" nodeType="withEffect">
                                  <p:stCondLst>
                                    <p:cond delay="0"/>
                                  </p:stCondLst>
                                  <p:childTnLst>
                                    <p:set>
                                      <p:cBhvr>
                                        <p:cTn id="27" dur="1" fill="hold">
                                          <p:stCondLst>
                                            <p:cond delay="0"/>
                                          </p:stCondLst>
                                        </p:cTn>
                                        <p:tgtEl>
                                          <p:spTgt spid="5"/>
                                        </p:tgtEl>
                                        <p:attrNameLst>
                                          <p:attrName>style.visibility</p:attrName>
                                        </p:attrNameLst>
                                      </p:cBhvr>
                                      <p:to>
                                        <p:strVal val="visible"/>
                                      </p:to>
                                    </p:set>
                                    <p:animEffect transition="in" filter="wipe(left)">
                                      <p:cBhvr>
                                        <p:cTn id="28" dur="500"/>
                                        <p:tgtEl>
                                          <p:spTgt spid="5"/>
                                        </p:tgtEl>
                                      </p:cBhvr>
                                    </p:animEffect>
                                  </p:childTnLst>
                                </p:cTn>
                              </p:par>
                              <p:par>
                                <p:cTn id="29" presetID="22" presetClass="entr" presetSubtype="8" fill="hold" grpId="0" nodeType="withEffect">
                                  <p:stCondLst>
                                    <p:cond delay="0"/>
                                  </p:stCondLst>
                                  <p:childTnLst>
                                    <p:set>
                                      <p:cBhvr>
                                        <p:cTn id="30" dur="1" fill="hold">
                                          <p:stCondLst>
                                            <p:cond delay="0"/>
                                          </p:stCondLst>
                                        </p:cTn>
                                        <p:tgtEl>
                                          <p:spTgt spid="7"/>
                                        </p:tgtEl>
                                        <p:attrNameLst>
                                          <p:attrName>style.visibility</p:attrName>
                                        </p:attrNameLst>
                                      </p:cBhvr>
                                      <p:to>
                                        <p:strVal val="visible"/>
                                      </p:to>
                                    </p:set>
                                    <p:animEffect transition="in" filter="wipe(left)">
                                      <p:cBhvr>
                                        <p:cTn id="3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3" grpId="0"/>
      <p:bldP spid="5" grpId="0" animBg="1"/>
      <p:bldP spid="7" grpId="0"/>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334</TotalTime>
  <Words>729</Words>
  <Application>Microsoft Office PowerPoint</Application>
  <PresentationFormat>宽屏</PresentationFormat>
  <Paragraphs>103</Paragraphs>
  <Slides>15</Slides>
  <Notes>0</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15</vt:i4>
      </vt:variant>
    </vt:vector>
  </HeadingPairs>
  <TitlesOfParts>
    <vt:vector size="22" baseType="lpstr">
      <vt:lpstr>等线</vt:lpstr>
      <vt:lpstr>等线 Light</vt:lpstr>
      <vt:lpstr>微软雅黑</vt:lpstr>
      <vt:lpstr>Arial</vt:lpstr>
      <vt:lpstr>Times New Roman</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xrk</cp:lastModifiedBy>
  <cp:revision>62</cp:revision>
  <dcterms:created xsi:type="dcterms:W3CDTF">2018-07-20T07:37:48Z</dcterms:created>
  <dcterms:modified xsi:type="dcterms:W3CDTF">2018-08-01T10:54:25Z</dcterms:modified>
</cp:coreProperties>
</file>

<file path=docProps/thumbnail.jpeg>
</file>